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Play"/>
      <p:regular r:id="rId43"/>
      <p:bold r:id="rId44"/>
    </p:embeddedFont>
    <p:embeddedFont>
      <p:font typeface="Montserrat"/>
      <p:regular r:id="rId45"/>
      <p:bold r:id="rId46"/>
      <p:italic r:id="rId47"/>
      <p:boldItalic r:id="rId48"/>
    </p:embeddedFont>
    <p:embeddedFont>
      <p:font typeface="Rubik ExtraBold"/>
      <p:bold r:id="rId49"/>
      <p:boldItalic r:id="rId50"/>
    </p:embeddedFont>
    <p:embeddedFont>
      <p:font typeface="Rubik"/>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686C44-A1F1-4C2F-886F-EBDFF02EA456}">
  <a:tblStyle styleId="{38686C44-A1F1-4C2F-886F-EBDFF02EA4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lay-bold.fntdata"/><Relationship Id="rId43" Type="http://schemas.openxmlformats.org/officeDocument/2006/relationships/font" Target="fonts/Play-regular.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RubikExtra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ubik-regular.fntdata"/><Relationship Id="rId50" Type="http://schemas.openxmlformats.org/officeDocument/2006/relationships/font" Target="fonts/RubikExtraBold-boldItalic.fntdata"/><Relationship Id="rId53" Type="http://schemas.openxmlformats.org/officeDocument/2006/relationships/font" Target="fonts/Rubik-italic.fntdata"/><Relationship Id="rId52" Type="http://schemas.openxmlformats.org/officeDocument/2006/relationships/font" Target="fonts/Rubik-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Rubik-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843e6b4e4_2_4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5843e6b4e4_2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585723be7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585723be7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585723be7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585723be7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5f48f66de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5f48f66d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5854f008a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5854f008a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585723be7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585723be7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5854f008a8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5854f008a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585723be79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585723be79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5858966cb5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5858966cb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5854f008a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5854f008a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5e2d8643a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5e2d8643a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854f008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5854f008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854f008a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5854f008a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5854f008a8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5854f008a8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5854f008a8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5854f008a8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5858966cb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5858966cb5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594eb020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594eb020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5858966cb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5858966cb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5858966cb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5858966cb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5858966cb5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5858966cb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5858966cb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5858966cb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5858966cb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5858966cb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cb207b5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5cb207b5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59366a34b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59366a34b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5e2d8643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5e2d8643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5858966cb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5858966cb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5858966cb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5858966cb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5858966cb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5858966cb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5e2d8643a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5e2d8643a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5843e6b4e4_2_4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5843e6b4e4_2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5854f008a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5854f008a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854f008a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854f008a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585723b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585723b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585723be7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585723be7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585723be7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585723be7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 name="Google Shape;58;p14"/>
          <p:cNvSpPr/>
          <p:nvPr/>
        </p:nvSpPr>
        <p:spPr>
          <a:xfrm>
            <a:off x="150019" y="-1"/>
            <a:ext cx="8993981"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14"/>
          <p:cNvSpPr/>
          <p:nvPr>
            <p:ph idx="2" type="pic"/>
          </p:nvPr>
        </p:nvSpPr>
        <p:spPr>
          <a:xfrm>
            <a:off x="428625" y="0"/>
            <a:ext cx="4525566" cy="5143499"/>
          </a:xfrm>
          <a:prstGeom prst="rect">
            <a:avLst/>
          </a:prstGeom>
          <a:solidFill>
            <a:srgbClr val="F2F2F2"/>
          </a:solidFill>
          <a:ln>
            <a:noFill/>
          </a:ln>
        </p:spPr>
      </p:sp>
      <p:sp>
        <p:nvSpPr>
          <p:cNvPr id="60" name="Google Shape;60;p14"/>
          <p:cNvSpPr/>
          <p:nvPr/>
        </p:nvSpPr>
        <p:spPr>
          <a:xfrm>
            <a:off x="0" y="1"/>
            <a:ext cx="278606"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txBox="1"/>
          <p:nvPr>
            <p:ph type="ctrTitle"/>
          </p:nvPr>
        </p:nvSpPr>
        <p:spPr>
          <a:xfrm>
            <a:off x="5179219" y="1134667"/>
            <a:ext cx="3739754" cy="244673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 type="subTitle"/>
          </p:nvPr>
        </p:nvSpPr>
        <p:spPr>
          <a:xfrm>
            <a:off x="5179219" y="3695700"/>
            <a:ext cx="3739754"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63" name="Shape 63"/>
        <p:cNvGrpSpPr/>
        <p:nvPr/>
      </p:nvGrpSpPr>
      <p:grpSpPr>
        <a:xfrm>
          <a:off x="0" y="0"/>
          <a:ext cx="0" cy="0"/>
          <a:chOff x="0" y="0"/>
          <a:chExt cx="0" cy="0"/>
        </a:xfrm>
      </p:grpSpPr>
      <p:sp>
        <p:nvSpPr>
          <p:cNvPr id="64" name="Google Shape;64;p15"/>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5" name="Google Shape;65;p15"/>
          <p:cNvSpPr/>
          <p:nvPr/>
        </p:nvSpPr>
        <p:spPr>
          <a:xfrm>
            <a:off x="0" y="0"/>
            <a:ext cx="385354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 name="Google Shape;66;p15"/>
          <p:cNvSpPr txBox="1"/>
          <p:nvPr>
            <p:ph type="title"/>
          </p:nvPr>
        </p:nvSpPr>
        <p:spPr>
          <a:xfrm>
            <a:off x="4964398" y="972132"/>
            <a:ext cx="3954573" cy="116368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4964399" y="2305475"/>
            <a:ext cx="3954573"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5"/>
          <p:cNvSpPr/>
          <p:nvPr>
            <p:ph idx="2" type="pic"/>
          </p:nvPr>
        </p:nvSpPr>
        <p:spPr>
          <a:xfrm>
            <a:off x="838201" y="762000"/>
            <a:ext cx="3853544" cy="3733800"/>
          </a:xfrm>
          <a:prstGeom prst="rect">
            <a:avLst/>
          </a:prstGeom>
          <a:solidFill>
            <a:srgbClr val="F2F2F2"/>
          </a:solidFill>
          <a:ln>
            <a:noFill/>
          </a:ln>
        </p:spPr>
      </p:sp>
      <p:sp>
        <p:nvSpPr>
          <p:cNvPr id="70" name="Google Shape;70;p15"/>
          <p:cNvSpPr/>
          <p:nvPr/>
        </p:nvSpPr>
        <p:spPr>
          <a:xfrm>
            <a:off x="0" y="4495800"/>
            <a:ext cx="3069772" cy="6477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1" name="Google Shape;71;p15"/>
          <p:cNvSpPr/>
          <p:nvPr/>
        </p:nvSpPr>
        <p:spPr>
          <a:xfrm>
            <a:off x="1621972" y="654908"/>
            <a:ext cx="3069772" cy="103932"/>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72" name="Shape 72"/>
        <p:cNvGrpSpPr/>
        <p:nvPr/>
      </p:nvGrpSpPr>
      <p:grpSpPr>
        <a:xfrm>
          <a:off x="0" y="0"/>
          <a:ext cx="0" cy="0"/>
          <a:chOff x="0" y="0"/>
          <a:chExt cx="0" cy="0"/>
        </a:xfrm>
      </p:grpSpPr>
      <p:sp>
        <p:nvSpPr>
          <p:cNvPr id="73" name="Google Shape;73;p16"/>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6"/>
          <p:cNvSpPr txBox="1"/>
          <p:nvPr>
            <p:ph type="title"/>
          </p:nvPr>
        </p:nvSpPr>
        <p:spPr>
          <a:xfrm>
            <a:off x="657225" y="3304655"/>
            <a:ext cx="7829550" cy="88158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500"/>
              <a:buFont typeface="Calibri"/>
              <a:buNone/>
              <a:defRPr sz="45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6"/>
          <p:cNvSpPr/>
          <p:nvPr/>
        </p:nvSpPr>
        <p:spPr>
          <a:xfrm>
            <a:off x="0" y="0"/>
            <a:ext cx="9143999" cy="21359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7" name="Google Shape;77;p16"/>
          <p:cNvSpPr/>
          <p:nvPr>
            <p:ph idx="2" type="pic"/>
          </p:nvPr>
        </p:nvSpPr>
        <p:spPr>
          <a:xfrm>
            <a:off x="278607" y="195263"/>
            <a:ext cx="8640366" cy="2743199"/>
          </a:xfrm>
          <a:prstGeom prst="rect">
            <a:avLst/>
          </a:prstGeom>
          <a:solidFill>
            <a:srgbClr val="F2F2F2"/>
          </a:solidFill>
          <a:ln>
            <a:noFill/>
          </a:ln>
        </p:spPr>
      </p:sp>
      <p:sp>
        <p:nvSpPr>
          <p:cNvPr id="78" name="Google Shape;78;p16"/>
          <p:cNvSpPr/>
          <p:nvPr/>
        </p:nvSpPr>
        <p:spPr>
          <a:xfrm>
            <a:off x="4346971" y="2935562"/>
            <a:ext cx="450056" cy="2189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 name="Shape 79"/>
        <p:cNvGrpSpPr/>
        <p:nvPr/>
      </p:nvGrpSpPr>
      <p:grpSpPr>
        <a:xfrm>
          <a:off x="0" y="0"/>
          <a:ext cx="0" cy="0"/>
          <a:chOff x="0" y="0"/>
          <a:chExt cx="0" cy="0"/>
        </a:xfrm>
      </p:grpSpPr>
      <p:sp>
        <p:nvSpPr>
          <p:cNvPr id="80" name="Google Shape;80;p17"/>
          <p:cNvSpPr/>
          <p:nvPr/>
        </p:nvSpPr>
        <p:spPr>
          <a:xfrm>
            <a:off x="278606" y="1144786"/>
            <a:ext cx="2696766" cy="342185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1" name="Google Shape;81;p17"/>
          <p:cNvSpPr/>
          <p:nvPr/>
        </p:nvSpPr>
        <p:spPr>
          <a:xfrm>
            <a:off x="6168629" y="1144786"/>
            <a:ext cx="2696766" cy="34218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2" name="Google Shape;82;p17"/>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7"/>
          <p:cNvSpPr txBox="1"/>
          <p:nvPr>
            <p:ph idx="1" type="body"/>
          </p:nvPr>
        </p:nvSpPr>
        <p:spPr>
          <a:xfrm>
            <a:off x="435769" y="1293019"/>
            <a:ext cx="2357438"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7"/>
          <p:cNvSpPr txBox="1"/>
          <p:nvPr>
            <p:ph idx="2" type="body"/>
          </p:nvPr>
        </p:nvSpPr>
        <p:spPr>
          <a:xfrm>
            <a:off x="6338462" y="1284089"/>
            <a:ext cx="2357100"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7"/>
          <p:cNvSpPr/>
          <p:nvPr>
            <p:ph idx="3" type="pic"/>
          </p:nvPr>
        </p:nvSpPr>
        <p:spPr>
          <a:xfrm>
            <a:off x="2975372" y="925116"/>
            <a:ext cx="3193256" cy="3861197"/>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87" name="Shape 87"/>
        <p:cNvGrpSpPr/>
        <p:nvPr/>
      </p:nvGrpSpPr>
      <p:grpSpPr>
        <a:xfrm>
          <a:off x="0" y="0"/>
          <a:ext cx="0" cy="0"/>
          <a:chOff x="0" y="0"/>
          <a:chExt cx="0" cy="0"/>
        </a:xfrm>
      </p:grpSpPr>
      <p:sp>
        <p:nvSpPr>
          <p:cNvPr id="88" name="Google Shape;88;p1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9" name="Google Shape;89;p18"/>
          <p:cNvSpPr/>
          <p:nvPr/>
        </p:nvSpPr>
        <p:spPr>
          <a:xfrm>
            <a:off x="7048500" y="0"/>
            <a:ext cx="20954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0" name="Google Shape;90;p18"/>
          <p:cNvSpPr/>
          <p:nvPr>
            <p:ph idx="2" type="pic"/>
          </p:nvPr>
        </p:nvSpPr>
        <p:spPr>
          <a:xfrm>
            <a:off x="0" y="195263"/>
            <a:ext cx="8918972" cy="4725591"/>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spTree>
      <p:nvGrpSpPr>
        <p:cNvPr id="91" name="Shape 91"/>
        <p:cNvGrpSpPr/>
        <p:nvPr/>
      </p:nvGrpSpPr>
      <p:grpSpPr>
        <a:xfrm>
          <a:off x="0" y="0"/>
          <a:ext cx="0" cy="0"/>
          <a:chOff x="0" y="0"/>
          <a:chExt cx="0" cy="0"/>
        </a:xfrm>
      </p:grpSpPr>
      <p:sp>
        <p:nvSpPr>
          <p:cNvPr id="92" name="Google Shape;92;p19"/>
          <p:cNvSpPr/>
          <p:nvPr/>
        </p:nvSpPr>
        <p:spPr>
          <a:xfrm>
            <a:off x="0" y="0"/>
            <a:ext cx="9144000" cy="16097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3" name="Google Shape;93;p19"/>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7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idx="1" type="body"/>
          </p:nvPr>
        </p:nvSpPr>
        <p:spPr>
          <a:xfrm>
            <a:off x="4696348" y="2725832"/>
            <a:ext cx="4222624"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19"/>
          <p:cNvSpPr txBox="1"/>
          <p:nvPr>
            <p:ph idx="2" type="body"/>
          </p:nvPr>
        </p:nvSpPr>
        <p:spPr>
          <a:xfrm>
            <a:off x="4696348" y="3185490"/>
            <a:ext cx="4222624"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9"/>
          <p:cNvSpPr txBox="1"/>
          <p:nvPr>
            <p:ph idx="3" type="body"/>
          </p:nvPr>
        </p:nvSpPr>
        <p:spPr>
          <a:xfrm>
            <a:off x="278607" y="2725832"/>
            <a:ext cx="418654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19"/>
          <p:cNvSpPr txBox="1"/>
          <p:nvPr>
            <p:ph idx="4" type="body"/>
          </p:nvPr>
        </p:nvSpPr>
        <p:spPr>
          <a:xfrm>
            <a:off x="278607" y="3185490"/>
            <a:ext cx="4186548"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9"/>
          <p:cNvSpPr/>
          <p:nvPr>
            <p:ph idx="5" type="pic"/>
          </p:nvPr>
        </p:nvSpPr>
        <p:spPr>
          <a:xfrm>
            <a:off x="278607" y="1195388"/>
            <a:ext cx="4186548" cy="1447177"/>
          </a:xfrm>
          <a:prstGeom prst="rect">
            <a:avLst/>
          </a:prstGeom>
          <a:solidFill>
            <a:srgbClr val="F2F2F2"/>
          </a:solidFill>
          <a:ln>
            <a:noFill/>
          </a:ln>
        </p:spPr>
      </p:sp>
      <p:sp>
        <p:nvSpPr>
          <p:cNvPr id="100" name="Google Shape;100;p19"/>
          <p:cNvSpPr/>
          <p:nvPr>
            <p:ph idx="6" type="pic"/>
          </p:nvPr>
        </p:nvSpPr>
        <p:spPr>
          <a:xfrm>
            <a:off x="4711304" y="1195388"/>
            <a:ext cx="4186548" cy="1447177"/>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1" name="Shape 101"/>
        <p:cNvGrpSpPr/>
        <p:nvPr/>
      </p:nvGrpSpPr>
      <p:grpSpPr>
        <a:xfrm>
          <a:off x="0" y="0"/>
          <a:ext cx="0" cy="0"/>
          <a:chOff x="0" y="0"/>
          <a:chExt cx="0" cy="0"/>
        </a:xfrm>
      </p:grpSpPr>
      <p:sp>
        <p:nvSpPr>
          <p:cNvPr id="102" name="Google Shape;102;p2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3" name="Google Shape;103;p20"/>
          <p:cNvSpPr txBox="1"/>
          <p:nvPr>
            <p:ph idx="1" type="body"/>
          </p:nvPr>
        </p:nvSpPr>
        <p:spPr>
          <a:xfrm>
            <a:off x="485774" y="338804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0"/>
          <p:cNvSpPr txBox="1"/>
          <p:nvPr>
            <p:ph idx="2" type="body"/>
          </p:nvPr>
        </p:nvSpPr>
        <p:spPr>
          <a:xfrm>
            <a:off x="4691062" y="1231579"/>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0"/>
          <p:cNvSpPr/>
          <p:nvPr/>
        </p:nvSpPr>
        <p:spPr>
          <a:xfrm>
            <a:off x="0" y="0"/>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6" name="Google Shape;106;p20"/>
          <p:cNvSpPr/>
          <p:nvPr/>
        </p:nvSpPr>
        <p:spPr>
          <a:xfrm>
            <a:off x="7753350" y="3841911"/>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 name="Google Shape;107;p20"/>
          <p:cNvSpPr/>
          <p:nvPr>
            <p:ph idx="3" type="pic"/>
          </p:nvPr>
        </p:nvSpPr>
        <p:spPr>
          <a:xfrm>
            <a:off x="485774" y="428625"/>
            <a:ext cx="4029073" cy="2879885"/>
          </a:xfrm>
          <a:prstGeom prst="rect">
            <a:avLst/>
          </a:prstGeom>
          <a:solidFill>
            <a:srgbClr val="F2F2F2"/>
          </a:solidFill>
          <a:ln>
            <a:noFill/>
          </a:ln>
        </p:spPr>
      </p:sp>
      <p:sp>
        <p:nvSpPr>
          <p:cNvPr id="108" name="Google Shape;108;p20"/>
          <p:cNvSpPr/>
          <p:nvPr>
            <p:ph idx="4" type="pic"/>
          </p:nvPr>
        </p:nvSpPr>
        <p:spPr>
          <a:xfrm>
            <a:off x="4691061" y="1822129"/>
            <a:ext cx="4029073" cy="2892746"/>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p:cSld name="5_Title Only">
    <p:spTree>
      <p:nvGrpSpPr>
        <p:cNvPr id="109" name="Shape 109"/>
        <p:cNvGrpSpPr/>
        <p:nvPr/>
      </p:nvGrpSpPr>
      <p:grpSpPr>
        <a:xfrm>
          <a:off x="0" y="0"/>
          <a:ext cx="0" cy="0"/>
          <a:chOff x="0" y="0"/>
          <a:chExt cx="0" cy="0"/>
        </a:xfrm>
      </p:grpSpPr>
      <p:sp>
        <p:nvSpPr>
          <p:cNvPr id="110" name="Google Shape;110;p21"/>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1"/>
          <p:cNvSpPr/>
          <p:nvPr/>
        </p:nvSpPr>
        <p:spPr>
          <a:xfrm>
            <a:off x="278606" y="925116"/>
            <a:ext cx="2082266"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3" name="Google Shape;113;p21"/>
          <p:cNvSpPr/>
          <p:nvPr/>
        </p:nvSpPr>
        <p:spPr>
          <a:xfrm>
            <a:off x="2464640" y="925116"/>
            <a:ext cx="2082266" cy="372546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4" name="Google Shape;114;p21"/>
          <p:cNvSpPr/>
          <p:nvPr/>
        </p:nvSpPr>
        <p:spPr>
          <a:xfrm>
            <a:off x="4650673" y="925116"/>
            <a:ext cx="2082266" cy="372546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 name="Google Shape;115;p21"/>
          <p:cNvSpPr/>
          <p:nvPr/>
        </p:nvSpPr>
        <p:spPr>
          <a:xfrm>
            <a:off x="6836706" y="934641"/>
            <a:ext cx="2082266" cy="372546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116" name="Google Shape;116;p21"/>
          <p:cNvCxnSpPr/>
          <p:nvPr/>
        </p:nvCxnSpPr>
        <p:spPr>
          <a:xfrm>
            <a:off x="443439"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17" name="Google Shape;117;p21"/>
          <p:cNvCxnSpPr/>
          <p:nvPr/>
        </p:nvCxnSpPr>
        <p:spPr>
          <a:xfrm>
            <a:off x="2629472"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18" name="Google Shape;118;p21"/>
          <p:cNvCxnSpPr/>
          <p:nvPr/>
        </p:nvCxnSpPr>
        <p:spPr>
          <a:xfrm>
            <a:off x="4815506"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19" name="Google Shape;119;p21"/>
          <p:cNvCxnSpPr/>
          <p:nvPr/>
        </p:nvCxnSpPr>
        <p:spPr>
          <a:xfrm>
            <a:off x="7001539" y="2790825"/>
            <a:ext cx="1752600" cy="0"/>
          </a:xfrm>
          <a:prstGeom prst="straightConnector1">
            <a:avLst/>
          </a:prstGeom>
          <a:noFill/>
          <a:ln cap="flat" cmpd="sng" w="9525">
            <a:solidFill>
              <a:schemeClr val="lt1"/>
            </a:solidFill>
            <a:prstDash val="solid"/>
            <a:miter lim="800000"/>
            <a:headEnd len="sm" w="sm" type="none"/>
            <a:tailEnd len="sm" w="sm" type="none"/>
          </a:ln>
        </p:spPr>
      </p:cxnSp>
      <p:sp>
        <p:nvSpPr>
          <p:cNvPr id="120" name="Google Shape;120;p21"/>
          <p:cNvSpPr/>
          <p:nvPr>
            <p:ph idx="2" type="pic"/>
          </p:nvPr>
        </p:nvSpPr>
        <p:spPr>
          <a:xfrm>
            <a:off x="657225" y="1304925"/>
            <a:ext cx="1266825" cy="1047750"/>
          </a:xfrm>
          <a:prstGeom prst="rect">
            <a:avLst/>
          </a:prstGeom>
          <a:noFill/>
          <a:ln>
            <a:noFill/>
          </a:ln>
        </p:spPr>
      </p:sp>
      <p:sp>
        <p:nvSpPr>
          <p:cNvPr id="121" name="Google Shape;121;p21"/>
          <p:cNvSpPr/>
          <p:nvPr>
            <p:ph idx="3" type="pic"/>
          </p:nvPr>
        </p:nvSpPr>
        <p:spPr>
          <a:xfrm>
            <a:off x="2872360" y="3197424"/>
            <a:ext cx="1266825" cy="1047750"/>
          </a:xfrm>
          <a:prstGeom prst="rect">
            <a:avLst/>
          </a:prstGeom>
          <a:noFill/>
          <a:ln>
            <a:noFill/>
          </a:ln>
        </p:spPr>
      </p:sp>
      <p:sp>
        <p:nvSpPr>
          <p:cNvPr id="122" name="Google Shape;122;p21"/>
          <p:cNvSpPr/>
          <p:nvPr>
            <p:ph idx="4" type="pic"/>
          </p:nvPr>
        </p:nvSpPr>
        <p:spPr>
          <a:xfrm>
            <a:off x="5058393" y="1304925"/>
            <a:ext cx="1266825" cy="1047750"/>
          </a:xfrm>
          <a:prstGeom prst="rect">
            <a:avLst/>
          </a:prstGeom>
          <a:noFill/>
          <a:ln>
            <a:noFill/>
          </a:ln>
        </p:spPr>
      </p:sp>
      <p:sp>
        <p:nvSpPr>
          <p:cNvPr id="123" name="Google Shape;123;p21"/>
          <p:cNvSpPr/>
          <p:nvPr>
            <p:ph idx="5" type="pic"/>
          </p:nvPr>
        </p:nvSpPr>
        <p:spPr>
          <a:xfrm>
            <a:off x="7244426" y="3197424"/>
            <a:ext cx="1266825" cy="1047750"/>
          </a:xfrm>
          <a:prstGeom prst="rect">
            <a:avLst/>
          </a:prstGeom>
          <a:noFill/>
          <a:ln>
            <a:noFill/>
          </a:ln>
        </p:spPr>
      </p:sp>
      <p:sp>
        <p:nvSpPr>
          <p:cNvPr id="124" name="Google Shape;124;p21"/>
          <p:cNvSpPr txBox="1"/>
          <p:nvPr>
            <p:ph idx="1" type="body"/>
          </p:nvPr>
        </p:nvSpPr>
        <p:spPr>
          <a:xfrm>
            <a:off x="442913"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1"/>
          <p:cNvSpPr txBox="1"/>
          <p:nvPr>
            <p:ph idx="6" type="body"/>
          </p:nvPr>
        </p:nvSpPr>
        <p:spPr>
          <a:xfrm>
            <a:off x="2629472"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1"/>
          <p:cNvSpPr txBox="1"/>
          <p:nvPr>
            <p:ph idx="7" type="body"/>
          </p:nvPr>
        </p:nvSpPr>
        <p:spPr>
          <a:xfrm>
            <a:off x="4815506"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1"/>
          <p:cNvSpPr txBox="1"/>
          <p:nvPr>
            <p:ph idx="8" type="body"/>
          </p:nvPr>
        </p:nvSpPr>
        <p:spPr>
          <a:xfrm>
            <a:off x="7001539"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Only">
  <p:cSld name="10_Title Only">
    <p:spTree>
      <p:nvGrpSpPr>
        <p:cNvPr id="128" name="Shape 128"/>
        <p:cNvGrpSpPr/>
        <p:nvPr/>
      </p:nvGrpSpPr>
      <p:grpSpPr>
        <a:xfrm>
          <a:off x="0" y="0"/>
          <a:ext cx="0" cy="0"/>
          <a:chOff x="0" y="0"/>
          <a:chExt cx="0" cy="0"/>
        </a:xfrm>
      </p:grpSpPr>
      <p:sp>
        <p:nvSpPr>
          <p:cNvPr id="129" name="Google Shape;129;p22"/>
          <p:cNvSpPr/>
          <p:nvPr/>
        </p:nvSpPr>
        <p:spPr>
          <a:xfrm>
            <a:off x="278606" y="1245651"/>
            <a:ext cx="201496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22"/>
          <p:cNvSpPr/>
          <p:nvPr/>
        </p:nvSpPr>
        <p:spPr>
          <a:xfrm>
            <a:off x="2487074" y="1245651"/>
            <a:ext cx="201496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1" name="Google Shape;131;p22"/>
          <p:cNvSpPr/>
          <p:nvPr/>
        </p:nvSpPr>
        <p:spPr>
          <a:xfrm>
            <a:off x="4695542" y="1245651"/>
            <a:ext cx="2014960"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2"/>
          <p:cNvSpPr/>
          <p:nvPr/>
        </p:nvSpPr>
        <p:spPr>
          <a:xfrm>
            <a:off x="6904011" y="1245651"/>
            <a:ext cx="2014960"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2"/>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5" name="Google Shape;135;p22"/>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136" name="Google Shape;136;p22"/>
          <p:cNvSpPr/>
          <p:nvPr>
            <p:ph idx="2" type="pic"/>
          </p:nvPr>
        </p:nvSpPr>
        <p:spPr>
          <a:xfrm>
            <a:off x="350565" y="1321114"/>
            <a:ext cx="1871041" cy="1669775"/>
          </a:xfrm>
          <a:prstGeom prst="rect">
            <a:avLst/>
          </a:prstGeom>
          <a:noFill/>
          <a:ln>
            <a:noFill/>
          </a:ln>
        </p:spPr>
      </p:sp>
      <p:sp>
        <p:nvSpPr>
          <p:cNvPr id="137" name="Google Shape;137;p22"/>
          <p:cNvSpPr/>
          <p:nvPr>
            <p:ph idx="3" type="pic"/>
          </p:nvPr>
        </p:nvSpPr>
        <p:spPr>
          <a:xfrm>
            <a:off x="2559034" y="1321114"/>
            <a:ext cx="1871041" cy="1669775"/>
          </a:xfrm>
          <a:prstGeom prst="rect">
            <a:avLst/>
          </a:prstGeom>
          <a:noFill/>
          <a:ln>
            <a:noFill/>
          </a:ln>
        </p:spPr>
      </p:sp>
      <p:sp>
        <p:nvSpPr>
          <p:cNvPr id="138" name="Google Shape;138;p22"/>
          <p:cNvSpPr/>
          <p:nvPr>
            <p:ph idx="4" type="pic"/>
          </p:nvPr>
        </p:nvSpPr>
        <p:spPr>
          <a:xfrm>
            <a:off x="4767502" y="1321114"/>
            <a:ext cx="1871041" cy="1669775"/>
          </a:xfrm>
          <a:prstGeom prst="rect">
            <a:avLst/>
          </a:prstGeom>
          <a:noFill/>
          <a:ln>
            <a:noFill/>
          </a:ln>
        </p:spPr>
      </p:sp>
      <p:sp>
        <p:nvSpPr>
          <p:cNvPr id="139" name="Google Shape;139;p22"/>
          <p:cNvSpPr/>
          <p:nvPr>
            <p:ph idx="5" type="pic"/>
          </p:nvPr>
        </p:nvSpPr>
        <p:spPr>
          <a:xfrm>
            <a:off x="6975971" y="1321114"/>
            <a:ext cx="1871041" cy="1669775"/>
          </a:xfrm>
          <a:prstGeom prst="rect">
            <a:avLst/>
          </a:prstGeom>
          <a:noFill/>
          <a:ln>
            <a:noFill/>
          </a:ln>
        </p:spPr>
      </p:sp>
      <p:sp>
        <p:nvSpPr>
          <p:cNvPr id="140" name="Google Shape;140;p22"/>
          <p:cNvSpPr txBox="1"/>
          <p:nvPr>
            <p:ph idx="1" type="body"/>
          </p:nvPr>
        </p:nvSpPr>
        <p:spPr>
          <a:xfrm>
            <a:off x="278606"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500"/>
              <a:buNone/>
              <a:defRPr b="1" sz="1500">
                <a:solidFill>
                  <a:schemeClr val="accen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2"/>
          <p:cNvSpPr txBox="1"/>
          <p:nvPr>
            <p:ph idx="6" type="body"/>
          </p:nvPr>
        </p:nvSpPr>
        <p:spPr>
          <a:xfrm>
            <a:off x="278606"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2"/>
          <p:cNvSpPr txBox="1"/>
          <p:nvPr>
            <p:ph idx="7" type="body"/>
          </p:nvPr>
        </p:nvSpPr>
        <p:spPr>
          <a:xfrm>
            <a:off x="2487074"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2"/>
              </a:buClr>
              <a:buSzPts val="1500"/>
              <a:buNone/>
              <a:defRPr b="1" sz="1500">
                <a:solidFill>
                  <a:schemeClr val="accent2"/>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2"/>
          <p:cNvSpPr txBox="1"/>
          <p:nvPr>
            <p:ph idx="8" type="body"/>
          </p:nvPr>
        </p:nvSpPr>
        <p:spPr>
          <a:xfrm>
            <a:off x="2487074"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2"/>
          <p:cNvSpPr txBox="1"/>
          <p:nvPr>
            <p:ph idx="9" type="body"/>
          </p:nvPr>
        </p:nvSpPr>
        <p:spPr>
          <a:xfrm>
            <a:off x="4695542"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4"/>
              </a:buClr>
              <a:buSzPts val="1500"/>
              <a:buNone/>
              <a:defRPr b="1" sz="1500">
                <a:solidFill>
                  <a:schemeClr val="accent4"/>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2"/>
          <p:cNvSpPr txBox="1"/>
          <p:nvPr>
            <p:ph idx="13" type="body"/>
          </p:nvPr>
        </p:nvSpPr>
        <p:spPr>
          <a:xfrm>
            <a:off x="4695542"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2"/>
          <p:cNvSpPr txBox="1"/>
          <p:nvPr>
            <p:ph idx="14" type="body"/>
          </p:nvPr>
        </p:nvSpPr>
        <p:spPr>
          <a:xfrm>
            <a:off x="6904013"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6"/>
              </a:buClr>
              <a:buSzPts val="1500"/>
              <a:buNone/>
              <a:defRPr b="1" sz="1500">
                <a:solidFill>
                  <a:schemeClr val="accent6"/>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2"/>
          <p:cNvSpPr txBox="1"/>
          <p:nvPr>
            <p:ph idx="15" type="body"/>
          </p:nvPr>
        </p:nvSpPr>
        <p:spPr>
          <a:xfrm>
            <a:off x="6904013"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Only">
  <p:cSld name="12_Title Only">
    <p:spTree>
      <p:nvGrpSpPr>
        <p:cNvPr id="148" name="Shape 148"/>
        <p:cNvGrpSpPr/>
        <p:nvPr/>
      </p:nvGrpSpPr>
      <p:grpSpPr>
        <a:xfrm>
          <a:off x="0" y="0"/>
          <a:ext cx="0" cy="0"/>
          <a:chOff x="0" y="0"/>
          <a:chExt cx="0" cy="0"/>
        </a:xfrm>
      </p:grpSpPr>
      <p:sp>
        <p:nvSpPr>
          <p:cNvPr id="149" name="Google Shape;149;p23"/>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51" name="Google Shape;151;p23"/>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152" name="Google Shape;152;p23"/>
          <p:cNvSpPr/>
          <p:nvPr>
            <p:ph idx="2" type="chart"/>
          </p:nvPr>
        </p:nvSpPr>
        <p:spPr>
          <a:xfrm>
            <a:off x="3675460" y="925116"/>
            <a:ext cx="5243513"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3" name="Google Shape;153;p23"/>
          <p:cNvSpPr/>
          <p:nvPr/>
        </p:nvSpPr>
        <p:spPr>
          <a:xfrm>
            <a:off x="278606" y="925116"/>
            <a:ext cx="3314390"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4" name="Google Shape;154;p23"/>
          <p:cNvSpPr txBox="1"/>
          <p:nvPr>
            <p:ph idx="1" type="body"/>
          </p:nvPr>
        </p:nvSpPr>
        <p:spPr>
          <a:xfrm>
            <a:off x="409575" y="1088231"/>
            <a:ext cx="3049191" cy="3414713"/>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5" name="Shape 155"/>
        <p:cNvGrpSpPr/>
        <p:nvPr/>
      </p:nvGrpSpPr>
      <p:grpSpPr>
        <a:xfrm>
          <a:off x="0" y="0"/>
          <a:ext cx="0" cy="0"/>
          <a:chOff x="0" y="0"/>
          <a:chExt cx="0" cy="0"/>
        </a:xfrm>
      </p:grpSpPr>
      <p:sp>
        <p:nvSpPr>
          <p:cNvPr id="156" name="Google Shape;156;p2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7" name="Google Shape;157;p24"/>
          <p:cNvSpPr/>
          <p:nvPr>
            <p:ph idx="2" type="pic"/>
          </p:nvPr>
        </p:nvSpPr>
        <p:spPr>
          <a:xfrm>
            <a:off x="0" y="0"/>
            <a:ext cx="9144000" cy="3336131"/>
          </a:xfrm>
          <a:prstGeom prst="rect">
            <a:avLst/>
          </a:prstGeom>
          <a:solidFill>
            <a:srgbClr val="F2F2F2"/>
          </a:solidFill>
          <a:ln>
            <a:noFill/>
          </a:ln>
        </p:spPr>
      </p:sp>
      <p:sp>
        <p:nvSpPr>
          <p:cNvPr id="158" name="Google Shape;158;p24"/>
          <p:cNvSpPr/>
          <p:nvPr/>
        </p:nvSpPr>
        <p:spPr>
          <a:xfrm>
            <a:off x="0" y="3336131"/>
            <a:ext cx="9144000" cy="180736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9" name="Google Shape;159;p24"/>
          <p:cNvSpPr txBox="1"/>
          <p:nvPr>
            <p:ph type="ctrTitle"/>
          </p:nvPr>
        </p:nvSpPr>
        <p:spPr>
          <a:xfrm>
            <a:off x="278606" y="3413522"/>
            <a:ext cx="8640366" cy="8822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24"/>
          <p:cNvSpPr txBox="1"/>
          <p:nvPr>
            <p:ph idx="1" type="subTitle"/>
          </p:nvPr>
        </p:nvSpPr>
        <p:spPr>
          <a:xfrm>
            <a:off x="278606" y="4373166"/>
            <a:ext cx="8640366" cy="413147"/>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61" name="Shape 161"/>
        <p:cNvGrpSpPr/>
        <p:nvPr/>
      </p:nvGrpSpPr>
      <p:grpSpPr>
        <a:xfrm>
          <a:off x="0" y="0"/>
          <a:ext cx="0" cy="0"/>
          <a:chOff x="0" y="0"/>
          <a:chExt cx="0" cy="0"/>
        </a:xfrm>
      </p:grpSpPr>
      <p:sp>
        <p:nvSpPr>
          <p:cNvPr id="162" name="Google Shape;162;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3" name="Google Shape;163;p25"/>
          <p:cNvSpPr/>
          <p:nvPr>
            <p:ph idx="2" type="pic"/>
          </p:nvPr>
        </p:nvSpPr>
        <p:spPr>
          <a:xfrm>
            <a:off x="0" y="0"/>
            <a:ext cx="9144000" cy="5143499"/>
          </a:xfrm>
          <a:prstGeom prst="rect">
            <a:avLst/>
          </a:prstGeom>
          <a:solidFill>
            <a:srgbClr val="F2F2F2"/>
          </a:solidFill>
          <a:ln>
            <a:noFill/>
          </a:ln>
        </p:spPr>
      </p:sp>
      <p:sp>
        <p:nvSpPr>
          <p:cNvPr id="164" name="Google Shape;164;p25"/>
          <p:cNvSpPr txBox="1"/>
          <p:nvPr>
            <p:ph type="ctrTitle"/>
          </p:nvPr>
        </p:nvSpPr>
        <p:spPr>
          <a:xfrm>
            <a:off x="2577457" y="1334692"/>
            <a:ext cx="3989086" cy="1637108"/>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100"/>
              <a:buFont typeface="Calibri"/>
              <a:buNone/>
              <a:defRPr sz="4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5" name="Google Shape;165;p25"/>
          <p:cNvSpPr txBox="1"/>
          <p:nvPr>
            <p:ph idx="1" type="subTitle"/>
          </p:nvPr>
        </p:nvSpPr>
        <p:spPr>
          <a:xfrm>
            <a:off x="2577457" y="3059312"/>
            <a:ext cx="3989086" cy="7322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66" name="Shape 166"/>
        <p:cNvGrpSpPr/>
        <p:nvPr/>
      </p:nvGrpSpPr>
      <p:grpSpPr>
        <a:xfrm>
          <a:off x="0" y="0"/>
          <a:ext cx="0" cy="0"/>
          <a:chOff x="0" y="0"/>
          <a:chExt cx="0" cy="0"/>
        </a:xfrm>
      </p:grpSpPr>
      <p:sp>
        <p:nvSpPr>
          <p:cNvPr id="167" name="Google Shape;167;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8" name="Google Shape;168;p26"/>
          <p:cNvSpPr/>
          <p:nvPr/>
        </p:nvSpPr>
        <p:spPr>
          <a:xfrm>
            <a:off x="0" y="0"/>
            <a:ext cx="4810125"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9" name="Google Shape;169;p26"/>
          <p:cNvSpPr/>
          <p:nvPr>
            <p:ph idx="2" type="pic"/>
          </p:nvPr>
        </p:nvSpPr>
        <p:spPr>
          <a:xfrm>
            <a:off x="3762375" y="354211"/>
            <a:ext cx="5381625" cy="4435079"/>
          </a:xfrm>
          <a:prstGeom prst="rect">
            <a:avLst/>
          </a:prstGeom>
          <a:solidFill>
            <a:srgbClr val="F2F2F2"/>
          </a:solidFill>
          <a:ln>
            <a:noFill/>
          </a:ln>
        </p:spPr>
      </p:sp>
      <p:sp>
        <p:nvSpPr>
          <p:cNvPr id="170" name="Google Shape;170;p26"/>
          <p:cNvSpPr txBox="1"/>
          <p:nvPr>
            <p:ph type="ctrTitle"/>
          </p:nvPr>
        </p:nvSpPr>
        <p:spPr>
          <a:xfrm>
            <a:off x="278607" y="1334692"/>
            <a:ext cx="3312318" cy="163710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100"/>
              <a:buFont typeface="Calibri"/>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 name="Google Shape;171;p26"/>
          <p:cNvSpPr txBox="1"/>
          <p:nvPr>
            <p:ph idx="1" type="subTitle"/>
          </p:nvPr>
        </p:nvSpPr>
        <p:spPr>
          <a:xfrm>
            <a:off x="278607" y="3059312"/>
            <a:ext cx="3312318"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2" name="Google Shape;172;p26"/>
          <p:cNvSpPr/>
          <p:nvPr/>
        </p:nvSpPr>
        <p:spPr>
          <a:xfrm>
            <a:off x="3765947" y="276225"/>
            <a:ext cx="2369820" cy="8751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73" name="Shape 173"/>
        <p:cNvGrpSpPr/>
        <p:nvPr/>
      </p:nvGrpSpPr>
      <p:grpSpPr>
        <a:xfrm>
          <a:off x="0" y="0"/>
          <a:ext cx="0" cy="0"/>
          <a:chOff x="0" y="0"/>
          <a:chExt cx="0" cy="0"/>
        </a:xfrm>
      </p:grpSpPr>
      <p:sp>
        <p:nvSpPr>
          <p:cNvPr id="174" name="Google Shape;174;p27"/>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5" name="Google Shape;175;p27"/>
          <p:cNvSpPr/>
          <p:nvPr/>
        </p:nvSpPr>
        <p:spPr>
          <a:xfrm>
            <a:off x="6743700" y="2974180"/>
            <a:ext cx="2400300" cy="2169320"/>
          </a:xfrm>
          <a:prstGeom prst="rect">
            <a:avLst/>
          </a:prstGeom>
          <a:solidFill>
            <a:srgbClr val="3158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6" name="Google Shape;176;p27"/>
          <p:cNvSpPr/>
          <p:nvPr/>
        </p:nvSpPr>
        <p:spPr>
          <a:xfrm>
            <a:off x="0" y="0"/>
            <a:ext cx="2400300" cy="2169320"/>
          </a:xfrm>
          <a:prstGeom prst="rect">
            <a:avLst/>
          </a:prstGeom>
          <a:solidFill>
            <a:srgbClr val="20638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7" name="Google Shape;177;p27"/>
          <p:cNvSpPr/>
          <p:nvPr>
            <p:ph idx="2" type="pic"/>
          </p:nvPr>
        </p:nvSpPr>
        <p:spPr>
          <a:xfrm>
            <a:off x="278607" y="208954"/>
            <a:ext cx="8640365" cy="2362796"/>
          </a:xfrm>
          <a:prstGeom prst="rect">
            <a:avLst/>
          </a:prstGeom>
          <a:solidFill>
            <a:srgbClr val="F2F2F2"/>
          </a:solidFill>
          <a:ln>
            <a:noFill/>
          </a:ln>
        </p:spPr>
      </p:sp>
      <p:sp>
        <p:nvSpPr>
          <p:cNvPr id="178" name="Google Shape;178;p27"/>
          <p:cNvSpPr/>
          <p:nvPr/>
        </p:nvSpPr>
        <p:spPr>
          <a:xfrm>
            <a:off x="278607" y="2571750"/>
            <a:ext cx="8640365" cy="207883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9" name="Google Shape;179;p27"/>
          <p:cNvSpPr txBox="1"/>
          <p:nvPr>
            <p:ph type="ctrTitle"/>
          </p:nvPr>
        </p:nvSpPr>
        <p:spPr>
          <a:xfrm>
            <a:off x="1132880" y="2914651"/>
            <a:ext cx="6931818" cy="828675"/>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100"/>
              <a:buFont typeface="Calibri"/>
              <a:buNone/>
              <a:defRPr sz="41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27"/>
          <p:cNvSpPr txBox="1"/>
          <p:nvPr>
            <p:ph idx="1" type="subTitle"/>
          </p:nvPr>
        </p:nvSpPr>
        <p:spPr>
          <a:xfrm>
            <a:off x="1132880" y="3848101"/>
            <a:ext cx="6931818" cy="40005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1" name="Shape 181"/>
        <p:cNvGrpSpPr/>
        <p:nvPr/>
      </p:nvGrpSpPr>
      <p:grpSpPr>
        <a:xfrm>
          <a:off x="0" y="0"/>
          <a:ext cx="0" cy="0"/>
          <a:chOff x="0" y="0"/>
          <a:chExt cx="0" cy="0"/>
        </a:xfrm>
      </p:grpSpPr>
      <p:sp>
        <p:nvSpPr>
          <p:cNvPr id="182" name="Google Shape;182;p28"/>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8"/>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85" name="Shape 185"/>
        <p:cNvGrpSpPr/>
        <p:nvPr/>
      </p:nvGrpSpPr>
      <p:grpSpPr>
        <a:xfrm>
          <a:off x="0" y="0"/>
          <a:ext cx="0" cy="0"/>
          <a:chOff x="0" y="0"/>
          <a:chExt cx="0" cy="0"/>
        </a:xfrm>
      </p:grpSpPr>
      <p:sp>
        <p:nvSpPr>
          <p:cNvPr id="186" name="Google Shape;186;p29"/>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7" name="Google Shape;187;p29"/>
          <p:cNvSpPr/>
          <p:nvPr/>
        </p:nvSpPr>
        <p:spPr>
          <a:xfrm>
            <a:off x="278606" y="1095376"/>
            <a:ext cx="4293394" cy="35552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29"/>
          <p:cNvSpPr txBox="1"/>
          <p:nvPr>
            <p:ph type="title"/>
          </p:nvPr>
        </p:nvSpPr>
        <p:spPr>
          <a:xfrm>
            <a:off x="933450" y="195263"/>
            <a:ext cx="7277100" cy="7298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Calibri"/>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9"/>
          <p:cNvSpPr txBox="1"/>
          <p:nvPr>
            <p:ph idx="1" type="body"/>
          </p:nvPr>
        </p:nvSpPr>
        <p:spPr>
          <a:xfrm>
            <a:off x="409575" y="1228724"/>
            <a:ext cx="4010025" cy="3286126"/>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9"/>
          <p:cNvSpPr/>
          <p:nvPr>
            <p:ph idx="2" type="pic"/>
          </p:nvPr>
        </p:nvSpPr>
        <p:spPr>
          <a:xfrm>
            <a:off x="4572000" y="1095376"/>
            <a:ext cx="4346972" cy="3555205"/>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92" name="Shape 192"/>
        <p:cNvGrpSpPr/>
        <p:nvPr/>
      </p:nvGrpSpPr>
      <p:grpSpPr>
        <a:xfrm>
          <a:off x="0" y="0"/>
          <a:ext cx="0" cy="0"/>
          <a:chOff x="0" y="0"/>
          <a:chExt cx="0" cy="0"/>
        </a:xfrm>
      </p:grpSpPr>
      <p:sp>
        <p:nvSpPr>
          <p:cNvPr id="193" name="Google Shape;193;p30"/>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4" name="Google Shape;194;p30"/>
          <p:cNvSpPr txBox="1"/>
          <p:nvPr>
            <p:ph type="title"/>
          </p:nvPr>
        </p:nvSpPr>
        <p:spPr>
          <a:xfrm>
            <a:off x="278607" y="195263"/>
            <a:ext cx="4121945" cy="16037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30"/>
          <p:cNvSpPr txBox="1"/>
          <p:nvPr>
            <p:ph idx="1" type="body"/>
          </p:nvPr>
        </p:nvSpPr>
        <p:spPr>
          <a:xfrm>
            <a:off x="278606" y="1952625"/>
            <a:ext cx="4121945" cy="268009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3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30"/>
          <p:cNvSpPr/>
          <p:nvPr>
            <p:ph idx="2" type="pic"/>
          </p:nvPr>
        </p:nvSpPr>
        <p:spPr>
          <a:xfrm>
            <a:off x="6893418" y="477962"/>
            <a:ext cx="2019600" cy="2086905"/>
          </a:xfrm>
          <a:prstGeom prst="rect">
            <a:avLst/>
          </a:prstGeom>
          <a:solidFill>
            <a:srgbClr val="F2F2F2"/>
          </a:solidFill>
          <a:ln>
            <a:noFill/>
          </a:ln>
        </p:spPr>
      </p:sp>
      <p:sp>
        <p:nvSpPr>
          <p:cNvPr id="198" name="Google Shape;198;p30"/>
          <p:cNvSpPr/>
          <p:nvPr>
            <p:ph idx="3" type="pic"/>
          </p:nvPr>
        </p:nvSpPr>
        <p:spPr>
          <a:xfrm>
            <a:off x="4873818" y="2572532"/>
            <a:ext cx="2019600" cy="2079240"/>
          </a:xfrm>
          <a:prstGeom prst="rect">
            <a:avLst/>
          </a:prstGeom>
          <a:solidFill>
            <a:srgbClr val="F2F2F2"/>
          </a:solidFill>
          <a:ln>
            <a:noFill/>
          </a:ln>
        </p:spPr>
      </p:sp>
      <p:sp>
        <p:nvSpPr>
          <p:cNvPr id="199" name="Google Shape;199;p30"/>
          <p:cNvSpPr/>
          <p:nvPr/>
        </p:nvSpPr>
        <p:spPr>
          <a:xfrm>
            <a:off x="6967142" y="2645420"/>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0" name="Google Shape;200;p30"/>
          <p:cNvSpPr/>
          <p:nvPr/>
        </p:nvSpPr>
        <p:spPr>
          <a:xfrm>
            <a:off x="6466340" y="2136242"/>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1" name="Google Shape;201;p30"/>
          <p:cNvSpPr/>
          <p:nvPr/>
        </p:nvSpPr>
        <p:spPr>
          <a:xfrm>
            <a:off x="6653173" y="1881094"/>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2" name="Google Shape;202;p30"/>
          <p:cNvSpPr/>
          <p:nvPr/>
        </p:nvSpPr>
        <p:spPr>
          <a:xfrm>
            <a:off x="0" y="700088"/>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03" name="Shape 203"/>
        <p:cNvGrpSpPr/>
        <p:nvPr/>
      </p:nvGrpSpPr>
      <p:grpSpPr>
        <a:xfrm>
          <a:off x="0" y="0"/>
          <a:ext cx="0" cy="0"/>
          <a:chOff x="0" y="0"/>
          <a:chExt cx="0" cy="0"/>
        </a:xfrm>
      </p:grpSpPr>
      <p:sp>
        <p:nvSpPr>
          <p:cNvPr id="204" name="Google Shape;204;p31"/>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5" name="Google Shape;205;p31"/>
          <p:cNvSpPr txBox="1"/>
          <p:nvPr>
            <p:ph type="title"/>
          </p:nvPr>
        </p:nvSpPr>
        <p:spPr>
          <a:xfrm>
            <a:off x="278607" y="762000"/>
            <a:ext cx="2997993" cy="1876424"/>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31"/>
          <p:cNvSpPr txBox="1"/>
          <p:nvPr>
            <p:ph idx="1" type="body"/>
          </p:nvPr>
        </p:nvSpPr>
        <p:spPr>
          <a:xfrm>
            <a:off x="278606" y="2714625"/>
            <a:ext cx="2997994"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1"/>
          <p:cNvSpPr/>
          <p:nvPr>
            <p:ph idx="2" type="pic"/>
          </p:nvPr>
        </p:nvSpPr>
        <p:spPr>
          <a:xfrm>
            <a:off x="3676651" y="464344"/>
            <a:ext cx="2590800" cy="4186238"/>
          </a:xfrm>
          <a:prstGeom prst="rect">
            <a:avLst/>
          </a:prstGeom>
          <a:solidFill>
            <a:srgbClr val="F2F2F2"/>
          </a:solidFill>
          <a:ln>
            <a:noFill/>
          </a:ln>
        </p:spPr>
      </p:sp>
      <p:sp>
        <p:nvSpPr>
          <p:cNvPr id="209" name="Google Shape;209;p31"/>
          <p:cNvSpPr/>
          <p:nvPr>
            <p:ph idx="3" type="pic"/>
          </p:nvPr>
        </p:nvSpPr>
        <p:spPr>
          <a:xfrm>
            <a:off x="6324601" y="195263"/>
            <a:ext cx="2590800" cy="4186237"/>
          </a:xfrm>
          <a:prstGeom prst="rect">
            <a:avLst/>
          </a:prstGeom>
          <a:solidFill>
            <a:srgbClr val="F2F2F2"/>
          </a:solidFill>
          <a:ln>
            <a:noFill/>
          </a:ln>
        </p:spPr>
      </p:sp>
      <p:sp>
        <p:nvSpPr>
          <p:cNvPr id="210" name="Google Shape;210;p31"/>
          <p:cNvSpPr/>
          <p:nvPr/>
        </p:nvSpPr>
        <p:spPr>
          <a:xfrm>
            <a:off x="6324601" y="4381500"/>
            <a:ext cx="2594371"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1" name="Google Shape;211;p31"/>
          <p:cNvSpPr/>
          <p:nvPr/>
        </p:nvSpPr>
        <p:spPr>
          <a:xfrm>
            <a:off x="3676651" y="179632"/>
            <a:ext cx="2594372"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2" name="Google Shape;212;p31"/>
          <p:cNvSpPr/>
          <p:nvPr/>
        </p:nvSpPr>
        <p:spPr>
          <a:xfrm>
            <a:off x="0" y="1038225"/>
            <a:ext cx="133350" cy="334327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213" name="Shape 213"/>
        <p:cNvGrpSpPr/>
        <p:nvPr/>
      </p:nvGrpSpPr>
      <p:grpSpPr>
        <a:xfrm>
          <a:off x="0" y="0"/>
          <a:ext cx="0" cy="0"/>
          <a:chOff x="0" y="0"/>
          <a:chExt cx="0" cy="0"/>
        </a:xfrm>
      </p:grpSpPr>
      <p:sp>
        <p:nvSpPr>
          <p:cNvPr id="214" name="Google Shape;214;p32"/>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5" name="Google Shape;215;p32"/>
          <p:cNvSpPr txBox="1"/>
          <p:nvPr>
            <p:ph type="title"/>
          </p:nvPr>
        </p:nvSpPr>
        <p:spPr>
          <a:xfrm>
            <a:off x="278607" y="357188"/>
            <a:ext cx="3874293" cy="191809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6" name="Google Shape;216;p32"/>
          <p:cNvSpPr txBox="1"/>
          <p:nvPr>
            <p:ph idx="1" type="body"/>
          </p:nvPr>
        </p:nvSpPr>
        <p:spPr>
          <a:xfrm>
            <a:off x="4572000" y="357188"/>
            <a:ext cx="4346972"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3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2"/>
          <p:cNvSpPr/>
          <p:nvPr>
            <p:ph idx="2" type="pic"/>
          </p:nvPr>
        </p:nvSpPr>
        <p:spPr>
          <a:xfrm>
            <a:off x="278607" y="2425456"/>
            <a:ext cx="8640365" cy="2225125"/>
          </a:xfrm>
          <a:prstGeom prst="rect">
            <a:avLst/>
          </a:prstGeom>
          <a:solidFill>
            <a:srgbClr val="F2F2F2"/>
          </a:solidFill>
          <a:ln>
            <a:noFill/>
          </a:ln>
        </p:spPr>
      </p:sp>
      <p:sp>
        <p:nvSpPr>
          <p:cNvPr id="219" name="Google Shape;219;p32"/>
          <p:cNvSpPr/>
          <p:nvPr/>
        </p:nvSpPr>
        <p:spPr>
          <a:xfrm>
            <a:off x="0" y="357188"/>
            <a:ext cx="123825" cy="1918097"/>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220" name="Shape 220"/>
        <p:cNvGrpSpPr/>
        <p:nvPr/>
      </p:nvGrpSpPr>
      <p:grpSpPr>
        <a:xfrm>
          <a:off x="0" y="0"/>
          <a:ext cx="0" cy="0"/>
          <a:chOff x="0" y="0"/>
          <a:chExt cx="0" cy="0"/>
        </a:xfrm>
      </p:grpSpPr>
      <p:sp>
        <p:nvSpPr>
          <p:cNvPr id="221" name="Google Shape;221;p33"/>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2" name="Google Shape;222;p33"/>
          <p:cNvSpPr txBox="1"/>
          <p:nvPr>
            <p:ph type="title"/>
          </p:nvPr>
        </p:nvSpPr>
        <p:spPr>
          <a:xfrm>
            <a:off x="278606" y="1337873"/>
            <a:ext cx="2333966" cy="24677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3" name="Google Shape;223;p33"/>
          <p:cNvSpPr txBox="1"/>
          <p:nvPr>
            <p:ph idx="1" type="body"/>
          </p:nvPr>
        </p:nvSpPr>
        <p:spPr>
          <a:xfrm>
            <a:off x="5617027" y="1337874"/>
            <a:ext cx="3301944" cy="2467754"/>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4" name="Google Shape;224;p3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3"/>
          <p:cNvSpPr/>
          <p:nvPr>
            <p:ph idx="2" type="pic"/>
          </p:nvPr>
        </p:nvSpPr>
        <p:spPr>
          <a:xfrm>
            <a:off x="2754085" y="0"/>
            <a:ext cx="2721428" cy="5143500"/>
          </a:xfrm>
          <a:prstGeom prst="rect">
            <a:avLst/>
          </a:prstGeom>
          <a:solidFill>
            <a:srgbClr val="F2F2F2"/>
          </a:solidFill>
          <a:ln>
            <a:noFill/>
          </a:ln>
        </p:spPr>
      </p:sp>
      <p:sp>
        <p:nvSpPr>
          <p:cNvPr id="226" name="Google Shape;226;p33"/>
          <p:cNvSpPr/>
          <p:nvPr/>
        </p:nvSpPr>
        <p:spPr>
          <a:xfrm>
            <a:off x="278606" y="3973286"/>
            <a:ext cx="2333966" cy="117021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7" name="Google Shape;227;p33"/>
          <p:cNvSpPr/>
          <p:nvPr/>
        </p:nvSpPr>
        <p:spPr>
          <a:xfrm>
            <a:off x="5617028" y="0"/>
            <a:ext cx="3301945" cy="117021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8" name="Shape 228"/>
        <p:cNvGrpSpPr/>
        <p:nvPr/>
      </p:nvGrpSpPr>
      <p:grpSpPr>
        <a:xfrm>
          <a:off x="0" y="0"/>
          <a:ext cx="0" cy="0"/>
          <a:chOff x="0" y="0"/>
          <a:chExt cx="0" cy="0"/>
        </a:xfrm>
      </p:grpSpPr>
      <p:sp>
        <p:nvSpPr>
          <p:cNvPr id="229" name="Google Shape;229;p34"/>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0" name="Google Shape;230;p34"/>
          <p:cNvSpPr/>
          <p:nvPr/>
        </p:nvSpPr>
        <p:spPr>
          <a:xfrm>
            <a:off x="0" y="1042307"/>
            <a:ext cx="9144000" cy="305888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1" name="Google Shape;231;p34"/>
          <p:cNvSpPr txBox="1"/>
          <p:nvPr>
            <p:ph type="title"/>
          </p:nvPr>
        </p:nvSpPr>
        <p:spPr>
          <a:xfrm>
            <a:off x="623888" y="1748688"/>
            <a:ext cx="7886700"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2" name="Google Shape;232;p34"/>
          <p:cNvSpPr txBox="1"/>
          <p:nvPr>
            <p:ph idx="1" type="body"/>
          </p:nvPr>
        </p:nvSpPr>
        <p:spPr>
          <a:xfrm>
            <a:off x="623888" y="2976053"/>
            <a:ext cx="7886700" cy="60415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rgbClr val="8D8E90"/>
              </a:buClr>
              <a:buSzPts val="1500"/>
              <a:buNone/>
              <a:defRPr sz="1500">
                <a:solidFill>
                  <a:srgbClr val="8D8E90"/>
                </a:solidFill>
              </a:defRPr>
            </a:lvl2pPr>
            <a:lvl3pPr indent="-228600" lvl="2" marL="1371600" algn="l">
              <a:lnSpc>
                <a:spcPct val="90000"/>
              </a:lnSpc>
              <a:spcBef>
                <a:spcPts val="400"/>
              </a:spcBef>
              <a:spcAft>
                <a:spcPts val="0"/>
              </a:spcAft>
              <a:buClr>
                <a:srgbClr val="8D8E90"/>
              </a:buClr>
              <a:buSzPts val="1400"/>
              <a:buNone/>
              <a:defRPr sz="1400">
                <a:solidFill>
                  <a:srgbClr val="8D8E90"/>
                </a:solidFill>
              </a:defRPr>
            </a:lvl3pPr>
            <a:lvl4pPr indent="-228600" lvl="3" marL="1828800" algn="l">
              <a:lnSpc>
                <a:spcPct val="90000"/>
              </a:lnSpc>
              <a:spcBef>
                <a:spcPts val="400"/>
              </a:spcBef>
              <a:spcAft>
                <a:spcPts val="0"/>
              </a:spcAft>
              <a:buClr>
                <a:srgbClr val="8D8E90"/>
              </a:buClr>
              <a:buSzPts val="1200"/>
              <a:buNone/>
              <a:defRPr sz="1200">
                <a:solidFill>
                  <a:srgbClr val="8D8E90"/>
                </a:solidFill>
              </a:defRPr>
            </a:lvl4pPr>
            <a:lvl5pPr indent="-228600" lvl="4" marL="2286000" algn="l">
              <a:lnSpc>
                <a:spcPct val="90000"/>
              </a:lnSpc>
              <a:spcBef>
                <a:spcPts val="400"/>
              </a:spcBef>
              <a:spcAft>
                <a:spcPts val="0"/>
              </a:spcAft>
              <a:buClr>
                <a:srgbClr val="8D8E90"/>
              </a:buClr>
              <a:buSzPts val="1200"/>
              <a:buNone/>
              <a:defRPr sz="1200">
                <a:solidFill>
                  <a:srgbClr val="8D8E90"/>
                </a:solidFill>
              </a:defRPr>
            </a:lvl5pPr>
            <a:lvl6pPr indent="-228600" lvl="5" marL="2743200" algn="l">
              <a:lnSpc>
                <a:spcPct val="90000"/>
              </a:lnSpc>
              <a:spcBef>
                <a:spcPts val="400"/>
              </a:spcBef>
              <a:spcAft>
                <a:spcPts val="0"/>
              </a:spcAft>
              <a:buClr>
                <a:srgbClr val="8D8E90"/>
              </a:buClr>
              <a:buSzPts val="1200"/>
              <a:buNone/>
              <a:defRPr sz="1200">
                <a:solidFill>
                  <a:srgbClr val="8D8E90"/>
                </a:solidFill>
              </a:defRPr>
            </a:lvl6pPr>
            <a:lvl7pPr indent="-228600" lvl="6" marL="3200400" algn="l">
              <a:lnSpc>
                <a:spcPct val="90000"/>
              </a:lnSpc>
              <a:spcBef>
                <a:spcPts val="400"/>
              </a:spcBef>
              <a:spcAft>
                <a:spcPts val="0"/>
              </a:spcAft>
              <a:buClr>
                <a:srgbClr val="8D8E90"/>
              </a:buClr>
              <a:buSzPts val="1200"/>
              <a:buNone/>
              <a:defRPr sz="1200">
                <a:solidFill>
                  <a:srgbClr val="8D8E90"/>
                </a:solidFill>
              </a:defRPr>
            </a:lvl7pPr>
            <a:lvl8pPr indent="-228600" lvl="7" marL="3657600" algn="l">
              <a:lnSpc>
                <a:spcPct val="90000"/>
              </a:lnSpc>
              <a:spcBef>
                <a:spcPts val="400"/>
              </a:spcBef>
              <a:spcAft>
                <a:spcPts val="0"/>
              </a:spcAft>
              <a:buClr>
                <a:srgbClr val="8D8E90"/>
              </a:buClr>
              <a:buSzPts val="1200"/>
              <a:buNone/>
              <a:defRPr sz="1200">
                <a:solidFill>
                  <a:srgbClr val="8D8E90"/>
                </a:solidFill>
              </a:defRPr>
            </a:lvl8pPr>
            <a:lvl9pPr indent="-228600" lvl="8" marL="4114800" algn="l">
              <a:lnSpc>
                <a:spcPct val="90000"/>
              </a:lnSpc>
              <a:spcBef>
                <a:spcPts val="400"/>
              </a:spcBef>
              <a:spcAft>
                <a:spcPts val="0"/>
              </a:spcAft>
              <a:buClr>
                <a:srgbClr val="8D8E90"/>
              </a:buClr>
              <a:buSzPts val="1200"/>
              <a:buNone/>
              <a:defRPr sz="1200">
                <a:solidFill>
                  <a:srgbClr val="8D8E90"/>
                </a:solidFill>
              </a:defRPr>
            </a:lvl9pPr>
          </a:lstStyle>
          <a:p/>
        </p:txBody>
      </p:sp>
      <p:sp>
        <p:nvSpPr>
          <p:cNvPr id="233" name="Google Shape;233;p3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4"/>
          <p:cNvSpPr/>
          <p:nvPr/>
        </p:nvSpPr>
        <p:spPr>
          <a:xfrm>
            <a:off x="278606" y="435428"/>
            <a:ext cx="1180079" cy="11251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34"/>
          <p:cNvSpPr/>
          <p:nvPr/>
        </p:nvSpPr>
        <p:spPr>
          <a:xfrm>
            <a:off x="5323115" y="3828955"/>
            <a:ext cx="3595858" cy="54447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236" name="Shape 236"/>
        <p:cNvGrpSpPr/>
        <p:nvPr/>
      </p:nvGrpSpPr>
      <p:grpSpPr>
        <a:xfrm>
          <a:off x="0" y="0"/>
          <a:ext cx="0" cy="0"/>
          <a:chOff x="0" y="0"/>
          <a:chExt cx="0" cy="0"/>
        </a:xfrm>
      </p:grpSpPr>
      <p:sp>
        <p:nvSpPr>
          <p:cNvPr id="237" name="Google Shape;237;p35"/>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8" name="Google Shape;238;p35"/>
          <p:cNvSpPr/>
          <p:nvPr/>
        </p:nvSpPr>
        <p:spPr>
          <a:xfrm>
            <a:off x="0" y="0"/>
            <a:ext cx="4572000" cy="514349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9" name="Google Shape;239;p35"/>
          <p:cNvSpPr/>
          <p:nvPr>
            <p:ph idx="2" type="pic"/>
          </p:nvPr>
        </p:nvSpPr>
        <p:spPr>
          <a:xfrm>
            <a:off x="278607" y="195263"/>
            <a:ext cx="8640366" cy="4507366"/>
          </a:xfrm>
          <a:prstGeom prst="rect">
            <a:avLst/>
          </a:prstGeom>
          <a:solidFill>
            <a:srgbClr val="F2F2F2"/>
          </a:solidFill>
          <a:ln>
            <a:noFill/>
          </a:ln>
        </p:spPr>
      </p:sp>
      <p:sp>
        <p:nvSpPr>
          <p:cNvPr id="240" name="Google Shape;240;p35"/>
          <p:cNvSpPr txBox="1"/>
          <p:nvPr>
            <p:ph type="title"/>
          </p:nvPr>
        </p:nvSpPr>
        <p:spPr>
          <a:xfrm>
            <a:off x="881063" y="2968373"/>
            <a:ext cx="7215188"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1" name="Google Shape;241;p3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35"/>
          <p:cNvSpPr/>
          <p:nvPr/>
        </p:nvSpPr>
        <p:spPr>
          <a:xfrm>
            <a:off x="820103" y="2882546"/>
            <a:ext cx="1291590" cy="1296795"/>
          </a:xfrm>
          <a:custGeom>
            <a:rect b="b" l="l" r="r" t="t"/>
            <a:pathLst>
              <a:path extrusionOk="0" h="2730500" w="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243" name="Shape 243"/>
        <p:cNvGrpSpPr/>
        <p:nvPr/>
      </p:nvGrpSpPr>
      <p:grpSpPr>
        <a:xfrm>
          <a:off x="0" y="0"/>
          <a:ext cx="0" cy="0"/>
          <a:chOff x="0" y="0"/>
          <a:chExt cx="0" cy="0"/>
        </a:xfrm>
      </p:grpSpPr>
      <p:sp>
        <p:nvSpPr>
          <p:cNvPr id="244" name="Google Shape;244;p36"/>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5" name="Google Shape;245;p36"/>
          <p:cNvSpPr/>
          <p:nvPr>
            <p:ph idx="2" type="pic"/>
          </p:nvPr>
        </p:nvSpPr>
        <p:spPr>
          <a:xfrm>
            <a:off x="4050506" y="195263"/>
            <a:ext cx="4874627" cy="4455319"/>
          </a:xfrm>
          <a:prstGeom prst="rect">
            <a:avLst/>
          </a:prstGeom>
          <a:solidFill>
            <a:srgbClr val="F2F2F2"/>
          </a:solidFill>
          <a:ln>
            <a:noFill/>
          </a:ln>
        </p:spPr>
      </p:sp>
      <p:sp>
        <p:nvSpPr>
          <p:cNvPr id="246" name="Google Shape;246;p36"/>
          <p:cNvSpPr txBox="1"/>
          <p:nvPr>
            <p:ph type="title"/>
          </p:nvPr>
        </p:nvSpPr>
        <p:spPr>
          <a:xfrm>
            <a:off x="278606" y="1197696"/>
            <a:ext cx="3607594" cy="245045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4500"/>
              <a:buFont typeface="Calibri"/>
              <a:buNone/>
              <a:defRPr sz="4500">
                <a:solidFill>
                  <a:schemeClr val="accent5"/>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3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36"/>
          <p:cNvSpPr/>
          <p:nvPr/>
        </p:nvSpPr>
        <p:spPr>
          <a:xfrm>
            <a:off x="2950124" y="3714505"/>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9" name="Google Shape;249;p36"/>
          <p:cNvSpPr/>
          <p:nvPr/>
        </p:nvSpPr>
        <p:spPr>
          <a:xfrm>
            <a:off x="278606" y="758933"/>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 name="Google Shape;250;p36"/>
          <p:cNvSpPr/>
          <p:nvPr/>
        </p:nvSpPr>
        <p:spPr>
          <a:xfrm>
            <a:off x="465440" y="503785"/>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251" name="Shape 251"/>
        <p:cNvGrpSpPr/>
        <p:nvPr/>
      </p:nvGrpSpPr>
      <p:grpSpPr>
        <a:xfrm>
          <a:off x="0" y="0"/>
          <a:ext cx="0" cy="0"/>
          <a:chOff x="0" y="0"/>
          <a:chExt cx="0" cy="0"/>
        </a:xfrm>
      </p:grpSpPr>
      <p:sp>
        <p:nvSpPr>
          <p:cNvPr id="252" name="Google Shape;252;p37"/>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3" name="Google Shape;253;p37"/>
          <p:cNvSpPr txBox="1"/>
          <p:nvPr>
            <p:ph type="title"/>
          </p:nvPr>
        </p:nvSpPr>
        <p:spPr>
          <a:xfrm>
            <a:off x="278606" y="2938462"/>
            <a:ext cx="5186363" cy="170125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3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7"/>
          <p:cNvSpPr/>
          <p:nvPr/>
        </p:nvSpPr>
        <p:spPr>
          <a:xfrm>
            <a:off x="3916634" y="1745456"/>
            <a:ext cx="1632346" cy="11334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6" name="Google Shape;256;p37"/>
          <p:cNvSpPr/>
          <p:nvPr/>
        </p:nvSpPr>
        <p:spPr>
          <a:xfrm>
            <a:off x="5601629" y="2938462"/>
            <a:ext cx="1632346" cy="171212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7" name="Google Shape;257;p37"/>
          <p:cNvSpPr/>
          <p:nvPr>
            <p:ph idx="2" type="pic"/>
          </p:nvPr>
        </p:nvSpPr>
        <p:spPr>
          <a:xfrm>
            <a:off x="278606" y="195263"/>
            <a:ext cx="8640367" cy="4455318"/>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58" name="Shape 258"/>
        <p:cNvGrpSpPr/>
        <p:nvPr/>
      </p:nvGrpSpPr>
      <p:grpSpPr>
        <a:xfrm>
          <a:off x="0" y="0"/>
          <a:ext cx="0" cy="0"/>
          <a:chOff x="0" y="0"/>
          <a:chExt cx="0" cy="0"/>
        </a:xfrm>
      </p:grpSpPr>
      <p:sp>
        <p:nvSpPr>
          <p:cNvPr id="259" name="Google Shape;259;p38"/>
          <p:cNvSpPr/>
          <p:nvPr/>
        </p:nvSpPr>
        <p:spPr>
          <a:xfrm>
            <a:off x="4650581" y="925115"/>
            <a:ext cx="4214813" cy="205025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0" name="Google Shape;260;p38"/>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1" name="Google Shape;261;p38"/>
          <p:cNvSpPr txBox="1"/>
          <p:nvPr>
            <p:ph idx="1" type="body"/>
          </p:nvPr>
        </p:nvSpPr>
        <p:spPr>
          <a:xfrm>
            <a:off x="4787291" y="1018061"/>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2" name="Google Shape;262;p3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8"/>
          <p:cNvSpPr/>
          <p:nvPr>
            <p:ph idx="2" type="pic"/>
          </p:nvPr>
        </p:nvSpPr>
        <p:spPr>
          <a:xfrm>
            <a:off x="278606" y="925116"/>
            <a:ext cx="4318397" cy="1811700"/>
          </a:xfrm>
          <a:prstGeom prst="rect">
            <a:avLst/>
          </a:prstGeom>
          <a:solidFill>
            <a:srgbClr val="F2F2F2"/>
          </a:solidFill>
          <a:ln>
            <a:noFill/>
          </a:ln>
        </p:spPr>
      </p:sp>
      <p:sp>
        <p:nvSpPr>
          <p:cNvPr id="264" name="Google Shape;264;p38"/>
          <p:cNvSpPr/>
          <p:nvPr>
            <p:ph idx="3" type="pic"/>
          </p:nvPr>
        </p:nvSpPr>
        <p:spPr>
          <a:xfrm>
            <a:off x="4650581" y="2975372"/>
            <a:ext cx="4214813" cy="1810940"/>
          </a:xfrm>
          <a:prstGeom prst="rect">
            <a:avLst/>
          </a:prstGeom>
          <a:solidFill>
            <a:srgbClr val="F2F2F2"/>
          </a:solidFill>
          <a:ln>
            <a:noFill/>
          </a:ln>
        </p:spPr>
      </p:sp>
      <p:sp>
        <p:nvSpPr>
          <p:cNvPr id="265" name="Google Shape;265;p38"/>
          <p:cNvSpPr/>
          <p:nvPr/>
        </p:nvSpPr>
        <p:spPr>
          <a:xfrm>
            <a:off x="278606" y="2732849"/>
            <a:ext cx="4318397"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6" name="Google Shape;266;p38"/>
          <p:cNvSpPr txBox="1"/>
          <p:nvPr>
            <p:ph idx="4" type="body"/>
          </p:nvPr>
        </p:nvSpPr>
        <p:spPr>
          <a:xfrm>
            <a:off x="466804" y="2886356"/>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67" name="Shape 267"/>
        <p:cNvGrpSpPr/>
        <p:nvPr/>
      </p:nvGrpSpPr>
      <p:grpSpPr>
        <a:xfrm>
          <a:off x="0" y="0"/>
          <a:ext cx="0" cy="0"/>
          <a:chOff x="0" y="0"/>
          <a:chExt cx="0" cy="0"/>
        </a:xfrm>
      </p:grpSpPr>
      <p:sp>
        <p:nvSpPr>
          <p:cNvPr id="268" name="Google Shape;268;p39"/>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9" name="Google Shape;269;p3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9"/>
          <p:cNvSpPr/>
          <p:nvPr>
            <p:ph idx="2" type="pic"/>
          </p:nvPr>
        </p:nvSpPr>
        <p:spPr>
          <a:xfrm>
            <a:off x="278606" y="925116"/>
            <a:ext cx="8640366" cy="1786021"/>
          </a:xfrm>
          <a:prstGeom prst="rect">
            <a:avLst/>
          </a:prstGeom>
          <a:solidFill>
            <a:srgbClr val="F2F2F2"/>
          </a:solidFill>
          <a:ln>
            <a:noFill/>
          </a:ln>
        </p:spPr>
      </p:sp>
      <p:sp>
        <p:nvSpPr>
          <p:cNvPr id="271" name="Google Shape;271;p39"/>
          <p:cNvSpPr/>
          <p:nvPr/>
        </p:nvSpPr>
        <p:spPr>
          <a:xfrm>
            <a:off x="278606" y="2732849"/>
            <a:ext cx="8640366"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2" name="Google Shape;272;p39"/>
          <p:cNvSpPr txBox="1"/>
          <p:nvPr>
            <p:ph idx="1" type="body"/>
          </p:nvPr>
        </p:nvSpPr>
        <p:spPr>
          <a:xfrm>
            <a:off x="4787291" y="2856155"/>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39"/>
          <p:cNvSpPr txBox="1"/>
          <p:nvPr>
            <p:ph idx="3" type="body"/>
          </p:nvPr>
        </p:nvSpPr>
        <p:spPr>
          <a:xfrm>
            <a:off x="466804" y="2856177"/>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274" name="Google Shape;274;p39"/>
          <p:cNvCxnSpPr/>
          <p:nvPr/>
        </p:nvCxnSpPr>
        <p:spPr>
          <a:xfrm>
            <a:off x="4598789" y="2831034"/>
            <a:ext cx="0" cy="1853887"/>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275" name="Shape 275"/>
        <p:cNvGrpSpPr/>
        <p:nvPr/>
      </p:nvGrpSpPr>
      <p:grpSpPr>
        <a:xfrm>
          <a:off x="0" y="0"/>
          <a:ext cx="0" cy="0"/>
          <a:chOff x="0" y="0"/>
          <a:chExt cx="0" cy="0"/>
        </a:xfrm>
      </p:grpSpPr>
      <p:sp>
        <p:nvSpPr>
          <p:cNvPr id="276" name="Google Shape;276;p40"/>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7" name="Google Shape;277;p40"/>
          <p:cNvSpPr/>
          <p:nvPr/>
        </p:nvSpPr>
        <p:spPr>
          <a:xfrm>
            <a:off x="5372099" y="2289476"/>
            <a:ext cx="1026400" cy="84760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40"/>
          <p:cNvSpPr txBox="1"/>
          <p:nvPr>
            <p:ph type="title"/>
          </p:nvPr>
        </p:nvSpPr>
        <p:spPr>
          <a:xfrm>
            <a:off x="278606" y="1000818"/>
            <a:ext cx="3336131" cy="11406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4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0"/>
          <p:cNvSpPr txBox="1"/>
          <p:nvPr>
            <p:ph idx="1" type="body"/>
          </p:nvPr>
        </p:nvSpPr>
        <p:spPr>
          <a:xfrm>
            <a:off x="2707172" y="2339081"/>
            <a:ext cx="2195483" cy="231149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0"/>
          <p:cNvSpPr txBox="1"/>
          <p:nvPr>
            <p:ph idx="2" type="body"/>
          </p:nvPr>
        </p:nvSpPr>
        <p:spPr>
          <a:xfrm>
            <a:off x="278606" y="2339082"/>
            <a:ext cx="2195100" cy="231144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 name="Google Shape;282;p40"/>
          <p:cNvSpPr/>
          <p:nvPr>
            <p:ph idx="3" type="pic"/>
          </p:nvPr>
        </p:nvSpPr>
        <p:spPr>
          <a:xfrm>
            <a:off x="3681311" y="-3208"/>
            <a:ext cx="5462689" cy="4653731"/>
          </a:xfrm>
          <a:prstGeom prst="rect">
            <a:avLst/>
          </a:prstGeom>
          <a:solidFill>
            <a:srgbClr val="F2F2F2"/>
          </a:solidFill>
          <a:ln>
            <a:noFill/>
          </a:ln>
        </p:spPr>
      </p:sp>
      <p:sp>
        <p:nvSpPr>
          <p:cNvPr id="283" name="Google Shape;283;p40"/>
          <p:cNvSpPr/>
          <p:nvPr/>
        </p:nvSpPr>
        <p:spPr>
          <a:xfrm>
            <a:off x="4657724" y="1520794"/>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40"/>
          <p:cNvSpPr/>
          <p:nvPr/>
        </p:nvSpPr>
        <p:spPr>
          <a:xfrm>
            <a:off x="6495947" y="3041586"/>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5" name="Google Shape;285;p40"/>
          <p:cNvCxnSpPr/>
          <p:nvPr/>
        </p:nvCxnSpPr>
        <p:spPr>
          <a:xfrm>
            <a:off x="2589014" y="2329556"/>
            <a:ext cx="0" cy="2321025"/>
          </a:xfrm>
          <a:prstGeom prst="straightConnector1">
            <a:avLst/>
          </a:prstGeom>
          <a:noFill/>
          <a:ln cap="flat" cmpd="sng" w="9525">
            <a:solidFill>
              <a:schemeClr val="accent1"/>
            </a:solidFill>
            <a:prstDash val="solid"/>
            <a:miter lim="800000"/>
            <a:headEnd len="sm" w="sm" type="none"/>
            <a:tailEnd len="sm" w="sm" type="none"/>
          </a:ln>
        </p:spPr>
      </p:cxnSp>
      <p:sp>
        <p:nvSpPr>
          <p:cNvPr id="286" name="Google Shape;286;p40"/>
          <p:cNvSpPr/>
          <p:nvPr/>
        </p:nvSpPr>
        <p:spPr>
          <a:xfrm>
            <a:off x="0" y="1054397"/>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287" name="Shape 287"/>
        <p:cNvGrpSpPr/>
        <p:nvPr/>
      </p:nvGrpSpPr>
      <p:grpSpPr>
        <a:xfrm>
          <a:off x="0" y="0"/>
          <a:ext cx="0" cy="0"/>
          <a:chOff x="0" y="0"/>
          <a:chExt cx="0" cy="0"/>
        </a:xfrm>
      </p:grpSpPr>
      <p:sp>
        <p:nvSpPr>
          <p:cNvPr id="288" name="Google Shape;288;p41"/>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9" name="Google Shape;289;p41"/>
          <p:cNvSpPr/>
          <p:nvPr>
            <p:ph idx="2" type="pic"/>
          </p:nvPr>
        </p:nvSpPr>
        <p:spPr>
          <a:xfrm>
            <a:off x="278606" y="195263"/>
            <a:ext cx="8640366" cy="4591050"/>
          </a:xfrm>
          <a:prstGeom prst="rect">
            <a:avLst/>
          </a:prstGeom>
          <a:solidFill>
            <a:srgbClr val="F2F2F2"/>
          </a:solidFill>
          <a:ln>
            <a:noFill/>
          </a:ln>
        </p:spPr>
      </p:sp>
      <p:sp>
        <p:nvSpPr>
          <p:cNvPr id="290" name="Google Shape;290;p41"/>
          <p:cNvSpPr/>
          <p:nvPr/>
        </p:nvSpPr>
        <p:spPr>
          <a:xfrm>
            <a:off x="1184056"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1" name="Google Shape;291;p41"/>
          <p:cNvSpPr/>
          <p:nvPr/>
        </p:nvSpPr>
        <p:spPr>
          <a:xfrm>
            <a:off x="4638365"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2" name="Google Shape;292;p41"/>
          <p:cNvSpPr txBox="1"/>
          <p:nvPr>
            <p:ph type="title"/>
          </p:nvPr>
        </p:nvSpPr>
        <p:spPr>
          <a:xfrm>
            <a:off x="1190628" y="925116"/>
            <a:ext cx="6762745" cy="570807"/>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3" name="Google Shape;293;p4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1"/>
          <p:cNvSpPr txBox="1"/>
          <p:nvPr>
            <p:ph idx="1" type="body"/>
          </p:nvPr>
        </p:nvSpPr>
        <p:spPr>
          <a:xfrm>
            <a:off x="4746068" y="1818648"/>
            <a:ext cx="3099600" cy="212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5" name="Google Shape;295;p41"/>
          <p:cNvSpPr txBox="1"/>
          <p:nvPr>
            <p:ph idx="3" type="body"/>
          </p:nvPr>
        </p:nvSpPr>
        <p:spPr>
          <a:xfrm>
            <a:off x="1292115" y="1818648"/>
            <a:ext cx="3098888" cy="212407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6" name="Shape 296"/>
        <p:cNvGrpSpPr/>
        <p:nvPr/>
      </p:nvGrpSpPr>
      <p:grpSpPr>
        <a:xfrm>
          <a:off x="0" y="0"/>
          <a:ext cx="0" cy="0"/>
          <a:chOff x="0" y="0"/>
          <a:chExt cx="0" cy="0"/>
        </a:xfrm>
      </p:grpSpPr>
      <p:sp>
        <p:nvSpPr>
          <p:cNvPr id="297" name="Google Shape;297;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8" name="Google Shape;298;p42"/>
          <p:cNvSpPr/>
          <p:nvPr/>
        </p:nvSpPr>
        <p:spPr>
          <a:xfrm>
            <a:off x="0" y="0"/>
            <a:ext cx="91439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42"/>
          <p:cNvSpPr/>
          <p:nvPr>
            <p:ph idx="2" type="pic"/>
          </p:nvPr>
        </p:nvSpPr>
        <p:spPr>
          <a:xfrm>
            <a:off x="251817" y="195263"/>
            <a:ext cx="8640366" cy="4725591"/>
          </a:xfrm>
          <a:prstGeom prst="rect">
            <a:avLst/>
          </a:prstGeom>
          <a:solidFill>
            <a:srgbClr val="F2F2F2"/>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300" name="Shape 300"/>
        <p:cNvGrpSpPr/>
        <p:nvPr/>
      </p:nvGrpSpPr>
      <p:grpSpPr>
        <a:xfrm>
          <a:off x="0" y="0"/>
          <a:ext cx="0" cy="0"/>
          <a:chOff x="0" y="0"/>
          <a:chExt cx="0" cy="0"/>
        </a:xfrm>
      </p:grpSpPr>
      <p:sp>
        <p:nvSpPr>
          <p:cNvPr id="301" name="Google Shape;301;p4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2" name="Google Shape;302;p43"/>
          <p:cNvSpPr/>
          <p:nvPr>
            <p:ph idx="2" type="pic"/>
          </p:nvPr>
        </p:nvSpPr>
        <p:spPr>
          <a:xfrm>
            <a:off x="1" y="1"/>
            <a:ext cx="9143999" cy="5143499"/>
          </a:xfrm>
          <a:prstGeom prst="rect">
            <a:avLst/>
          </a:prstGeom>
          <a:solidFill>
            <a:srgbClr val="F2F2F2"/>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303" name="Shape 303"/>
        <p:cNvGrpSpPr/>
        <p:nvPr/>
      </p:nvGrpSpPr>
      <p:grpSpPr>
        <a:xfrm>
          <a:off x="0" y="0"/>
          <a:ext cx="0" cy="0"/>
          <a:chOff x="0" y="0"/>
          <a:chExt cx="0" cy="0"/>
        </a:xfrm>
      </p:grpSpPr>
      <p:sp>
        <p:nvSpPr>
          <p:cNvPr id="304" name="Google Shape;304;p4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5" name="Google Shape;305;p44"/>
          <p:cNvSpPr/>
          <p:nvPr>
            <p:ph idx="2" type="pic"/>
          </p:nvPr>
        </p:nvSpPr>
        <p:spPr>
          <a:xfrm>
            <a:off x="278606" y="195263"/>
            <a:ext cx="3369469" cy="4725591"/>
          </a:xfrm>
          <a:prstGeom prst="rect">
            <a:avLst/>
          </a:prstGeom>
          <a:solidFill>
            <a:srgbClr val="F2F2F2"/>
          </a:solidFill>
          <a:ln>
            <a:noFill/>
          </a:ln>
        </p:spPr>
      </p:sp>
      <p:sp>
        <p:nvSpPr>
          <p:cNvPr id="306" name="Google Shape;306;p44"/>
          <p:cNvSpPr/>
          <p:nvPr>
            <p:ph idx="3" type="pic"/>
          </p:nvPr>
        </p:nvSpPr>
        <p:spPr>
          <a:xfrm>
            <a:off x="3736181" y="195263"/>
            <a:ext cx="2055019" cy="4725591"/>
          </a:xfrm>
          <a:prstGeom prst="rect">
            <a:avLst/>
          </a:prstGeom>
          <a:solidFill>
            <a:srgbClr val="F2F2F2"/>
          </a:solidFill>
          <a:ln>
            <a:noFill/>
          </a:ln>
        </p:spPr>
      </p:sp>
      <p:sp>
        <p:nvSpPr>
          <p:cNvPr id="307" name="Google Shape;307;p44"/>
          <p:cNvSpPr/>
          <p:nvPr>
            <p:ph idx="4" type="pic"/>
          </p:nvPr>
        </p:nvSpPr>
        <p:spPr>
          <a:xfrm>
            <a:off x="5879307" y="195263"/>
            <a:ext cx="3039666" cy="2852737"/>
          </a:xfrm>
          <a:prstGeom prst="rect">
            <a:avLst/>
          </a:prstGeom>
          <a:solidFill>
            <a:srgbClr val="F2F2F2"/>
          </a:solidFill>
          <a:ln>
            <a:noFill/>
          </a:ln>
        </p:spPr>
      </p:sp>
      <p:sp>
        <p:nvSpPr>
          <p:cNvPr id="308" name="Google Shape;308;p44"/>
          <p:cNvSpPr/>
          <p:nvPr>
            <p:ph idx="5" type="pic"/>
          </p:nvPr>
        </p:nvSpPr>
        <p:spPr>
          <a:xfrm>
            <a:off x="5879307" y="3124200"/>
            <a:ext cx="3039666" cy="1796654"/>
          </a:xfrm>
          <a:prstGeom prst="rect">
            <a:avLst/>
          </a:prstGeom>
          <a:solidFill>
            <a:srgbClr val="F2F2F2"/>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309" name="Shape 309"/>
        <p:cNvGrpSpPr/>
        <p:nvPr/>
      </p:nvGrpSpPr>
      <p:grpSpPr>
        <a:xfrm>
          <a:off x="0" y="0"/>
          <a:ext cx="0" cy="0"/>
          <a:chOff x="0" y="0"/>
          <a:chExt cx="0" cy="0"/>
        </a:xfrm>
      </p:grpSpPr>
      <p:sp>
        <p:nvSpPr>
          <p:cNvPr id="310" name="Google Shape;310;p4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1" name="Google Shape;311;p45"/>
          <p:cNvSpPr/>
          <p:nvPr>
            <p:ph idx="2" type="pic"/>
          </p:nvPr>
        </p:nvSpPr>
        <p:spPr>
          <a:xfrm>
            <a:off x="0" y="925116"/>
            <a:ext cx="9144001" cy="3293268"/>
          </a:xfrm>
          <a:prstGeom prst="rect">
            <a:avLst/>
          </a:prstGeom>
          <a:solidFill>
            <a:srgbClr val="F2F2F2"/>
          </a:solidFill>
          <a:ln>
            <a:noFill/>
          </a:ln>
        </p:spPr>
      </p:sp>
      <p:grpSp>
        <p:nvGrpSpPr>
          <p:cNvPr id="312" name="Google Shape;312;p45"/>
          <p:cNvGrpSpPr/>
          <p:nvPr/>
        </p:nvGrpSpPr>
        <p:grpSpPr>
          <a:xfrm>
            <a:off x="278606" y="195262"/>
            <a:ext cx="483394" cy="729854"/>
            <a:chOff x="371475" y="671713"/>
            <a:chExt cx="496540" cy="836738"/>
          </a:xfrm>
        </p:grpSpPr>
        <p:sp>
          <p:nvSpPr>
            <p:cNvPr id="313" name="Google Shape;313;p45"/>
            <p:cNvSpPr/>
            <p:nvPr/>
          </p:nvSpPr>
          <p:spPr>
            <a:xfrm>
              <a:off x="371475" y="1011911"/>
              <a:ext cx="496540" cy="49654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4" name="Google Shape;314;p45"/>
            <p:cNvSpPr/>
            <p:nvPr/>
          </p:nvSpPr>
          <p:spPr>
            <a:xfrm>
              <a:off x="620587" y="671713"/>
              <a:ext cx="247428" cy="247428"/>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15" name="Google Shape;315;p45"/>
          <p:cNvSpPr/>
          <p:nvPr/>
        </p:nvSpPr>
        <p:spPr>
          <a:xfrm>
            <a:off x="8096251" y="4231847"/>
            <a:ext cx="1047750" cy="91165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16" name="Shape 316"/>
        <p:cNvGrpSpPr/>
        <p:nvPr/>
      </p:nvGrpSpPr>
      <p:grpSpPr>
        <a:xfrm>
          <a:off x="0" y="0"/>
          <a:ext cx="0" cy="0"/>
          <a:chOff x="0" y="0"/>
          <a:chExt cx="0" cy="0"/>
        </a:xfrm>
      </p:grpSpPr>
      <p:sp>
        <p:nvSpPr>
          <p:cNvPr id="317" name="Google Shape;317;p46"/>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8" name="Google Shape;318;p4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46"/>
          <p:cNvSpPr/>
          <p:nvPr>
            <p:ph idx="2" type="pic"/>
          </p:nvPr>
        </p:nvSpPr>
        <p:spPr>
          <a:xfrm>
            <a:off x="278606" y="925116"/>
            <a:ext cx="1849500" cy="3725465"/>
          </a:xfrm>
          <a:prstGeom prst="rect">
            <a:avLst/>
          </a:prstGeom>
          <a:solidFill>
            <a:srgbClr val="F2F2F2"/>
          </a:solidFill>
          <a:ln>
            <a:noFill/>
          </a:ln>
        </p:spPr>
      </p:sp>
      <p:sp>
        <p:nvSpPr>
          <p:cNvPr id="320" name="Google Shape;320;p46"/>
          <p:cNvSpPr/>
          <p:nvPr/>
        </p:nvSpPr>
        <p:spPr>
          <a:xfrm>
            <a:off x="2169214"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1" name="Google Shape;321;p46"/>
          <p:cNvSpPr txBox="1"/>
          <p:nvPr>
            <p:ph idx="1" type="body"/>
          </p:nvPr>
        </p:nvSpPr>
        <p:spPr>
          <a:xfrm>
            <a:off x="2253334"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2" name="Google Shape;322;p46"/>
          <p:cNvSpPr/>
          <p:nvPr/>
        </p:nvSpPr>
        <p:spPr>
          <a:xfrm>
            <a:off x="2169213"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3" name="Google Shape;323;p46"/>
          <p:cNvSpPr txBox="1"/>
          <p:nvPr>
            <p:ph idx="3" type="body"/>
          </p:nvPr>
        </p:nvSpPr>
        <p:spPr>
          <a:xfrm>
            <a:off x="2253334"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4" name="Google Shape;324;p46"/>
          <p:cNvSpPr/>
          <p:nvPr>
            <p:ph idx="4" type="pic"/>
          </p:nvPr>
        </p:nvSpPr>
        <p:spPr>
          <a:xfrm>
            <a:off x="4613804" y="925115"/>
            <a:ext cx="1848680" cy="3725465"/>
          </a:xfrm>
          <a:prstGeom prst="rect">
            <a:avLst/>
          </a:prstGeom>
          <a:solidFill>
            <a:srgbClr val="F2F2F2"/>
          </a:solidFill>
          <a:ln>
            <a:noFill/>
          </a:ln>
        </p:spPr>
      </p:sp>
      <p:sp>
        <p:nvSpPr>
          <p:cNvPr id="325" name="Google Shape;325;p46"/>
          <p:cNvSpPr/>
          <p:nvPr/>
        </p:nvSpPr>
        <p:spPr>
          <a:xfrm>
            <a:off x="6504848"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6" name="Google Shape;326;p46"/>
          <p:cNvSpPr/>
          <p:nvPr/>
        </p:nvSpPr>
        <p:spPr>
          <a:xfrm>
            <a:off x="650484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7" name="Google Shape;327;p46"/>
          <p:cNvSpPr txBox="1"/>
          <p:nvPr>
            <p:ph idx="5" type="body"/>
          </p:nvPr>
        </p:nvSpPr>
        <p:spPr>
          <a:xfrm>
            <a:off x="6589574"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8" name="Google Shape;328;p46"/>
          <p:cNvSpPr txBox="1"/>
          <p:nvPr>
            <p:ph idx="6" type="body"/>
          </p:nvPr>
        </p:nvSpPr>
        <p:spPr>
          <a:xfrm>
            <a:off x="6589574"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329" name="Shape 329"/>
        <p:cNvGrpSpPr/>
        <p:nvPr/>
      </p:nvGrpSpPr>
      <p:grpSpPr>
        <a:xfrm>
          <a:off x="0" y="0"/>
          <a:ext cx="0" cy="0"/>
          <a:chOff x="0" y="0"/>
          <a:chExt cx="0" cy="0"/>
        </a:xfrm>
      </p:grpSpPr>
      <p:sp>
        <p:nvSpPr>
          <p:cNvPr id="330" name="Google Shape;330;p47"/>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4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7"/>
          <p:cNvSpPr/>
          <p:nvPr>
            <p:ph idx="2" type="pic"/>
          </p:nvPr>
        </p:nvSpPr>
        <p:spPr>
          <a:xfrm>
            <a:off x="5297870" y="925116"/>
            <a:ext cx="3621101" cy="3725465"/>
          </a:xfrm>
          <a:prstGeom prst="rect">
            <a:avLst/>
          </a:prstGeom>
          <a:solidFill>
            <a:srgbClr val="F2F2F2"/>
          </a:solidFill>
          <a:ln>
            <a:noFill/>
          </a:ln>
        </p:spPr>
      </p:sp>
      <p:sp>
        <p:nvSpPr>
          <p:cNvPr id="333" name="Google Shape;333;p47"/>
          <p:cNvSpPr/>
          <p:nvPr/>
        </p:nvSpPr>
        <p:spPr>
          <a:xfrm>
            <a:off x="278607"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4" name="Google Shape;334;p47"/>
          <p:cNvSpPr txBox="1"/>
          <p:nvPr>
            <p:ph idx="1" type="body"/>
          </p:nvPr>
        </p:nvSpPr>
        <p:spPr>
          <a:xfrm>
            <a:off x="362727"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35" name="Google Shape;335;p47"/>
          <p:cNvSpPr/>
          <p:nvPr/>
        </p:nvSpPr>
        <p:spPr>
          <a:xfrm>
            <a:off x="278606"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6" name="Google Shape;336;p47"/>
          <p:cNvSpPr txBox="1"/>
          <p:nvPr>
            <p:ph idx="3" type="body"/>
          </p:nvPr>
        </p:nvSpPr>
        <p:spPr>
          <a:xfrm>
            <a:off x="362727"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47"/>
          <p:cNvSpPr/>
          <p:nvPr/>
        </p:nvSpPr>
        <p:spPr>
          <a:xfrm>
            <a:off x="2788239"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8" name="Google Shape;338;p47"/>
          <p:cNvSpPr/>
          <p:nvPr/>
        </p:nvSpPr>
        <p:spPr>
          <a:xfrm>
            <a:off x="278823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9" name="Google Shape;339;p47"/>
          <p:cNvSpPr txBox="1"/>
          <p:nvPr>
            <p:ph idx="4" type="body"/>
          </p:nvPr>
        </p:nvSpPr>
        <p:spPr>
          <a:xfrm>
            <a:off x="2872965"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0" name="Google Shape;340;p47"/>
          <p:cNvSpPr txBox="1"/>
          <p:nvPr>
            <p:ph idx="5" type="body"/>
          </p:nvPr>
        </p:nvSpPr>
        <p:spPr>
          <a:xfrm>
            <a:off x="2872965"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341" name="Shape 341"/>
        <p:cNvGrpSpPr/>
        <p:nvPr/>
      </p:nvGrpSpPr>
      <p:grpSpPr>
        <a:xfrm>
          <a:off x="0" y="0"/>
          <a:ext cx="0" cy="0"/>
          <a:chOff x="0" y="0"/>
          <a:chExt cx="0" cy="0"/>
        </a:xfrm>
      </p:grpSpPr>
      <p:sp>
        <p:nvSpPr>
          <p:cNvPr id="342" name="Google Shape;342;p48"/>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4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48"/>
          <p:cNvSpPr/>
          <p:nvPr>
            <p:ph idx="2" type="pic"/>
          </p:nvPr>
        </p:nvSpPr>
        <p:spPr>
          <a:xfrm>
            <a:off x="278606" y="925116"/>
            <a:ext cx="8640365" cy="3725465"/>
          </a:xfrm>
          <a:prstGeom prst="rect">
            <a:avLst/>
          </a:prstGeom>
          <a:solidFill>
            <a:srgbClr val="F2F2F2"/>
          </a:solidFill>
          <a:ln>
            <a:noFill/>
          </a:ln>
        </p:spPr>
      </p:sp>
      <p:sp>
        <p:nvSpPr>
          <p:cNvPr id="345" name="Google Shape;345;p48"/>
          <p:cNvSpPr txBox="1"/>
          <p:nvPr>
            <p:ph idx="1" type="body"/>
          </p:nvPr>
        </p:nvSpPr>
        <p:spPr>
          <a:xfrm>
            <a:off x="4696349" y="2182907"/>
            <a:ext cx="37935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6" name="Google Shape;346;p48"/>
          <p:cNvSpPr txBox="1"/>
          <p:nvPr>
            <p:ph idx="3" type="body"/>
          </p:nvPr>
        </p:nvSpPr>
        <p:spPr>
          <a:xfrm>
            <a:off x="4696349" y="2642565"/>
            <a:ext cx="3793500"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7" name="Google Shape;347;p48"/>
          <p:cNvSpPr txBox="1"/>
          <p:nvPr>
            <p:ph idx="4" type="body"/>
          </p:nvPr>
        </p:nvSpPr>
        <p:spPr>
          <a:xfrm>
            <a:off x="671356" y="2182907"/>
            <a:ext cx="379379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8" name="Google Shape;348;p48"/>
          <p:cNvSpPr txBox="1"/>
          <p:nvPr>
            <p:ph idx="5" type="body"/>
          </p:nvPr>
        </p:nvSpPr>
        <p:spPr>
          <a:xfrm>
            <a:off x="671356" y="2642565"/>
            <a:ext cx="3793798"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349" name="Shape 349"/>
        <p:cNvGrpSpPr/>
        <p:nvPr/>
      </p:nvGrpSpPr>
      <p:grpSpPr>
        <a:xfrm>
          <a:off x="0" y="0"/>
          <a:ext cx="0" cy="0"/>
          <a:chOff x="0" y="0"/>
          <a:chExt cx="0" cy="0"/>
        </a:xfrm>
      </p:grpSpPr>
      <p:sp>
        <p:nvSpPr>
          <p:cNvPr id="350" name="Google Shape;350;p49"/>
          <p:cNvSpPr/>
          <p:nvPr/>
        </p:nvSpPr>
        <p:spPr>
          <a:xfrm>
            <a:off x="4830959" y="2821290"/>
            <a:ext cx="4085100" cy="180071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1" name="Google Shape;351;p49"/>
          <p:cNvSpPr/>
          <p:nvPr/>
        </p:nvSpPr>
        <p:spPr>
          <a:xfrm>
            <a:off x="278606" y="953691"/>
            <a:ext cx="4083844" cy="1800716"/>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2" name="Google Shape;352;p49"/>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3" name="Google Shape;353;p4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54" name="Google Shape;354;p49"/>
          <p:cNvSpPr txBox="1"/>
          <p:nvPr>
            <p:ph idx="1" type="body"/>
          </p:nvPr>
        </p:nvSpPr>
        <p:spPr>
          <a:xfrm>
            <a:off x="4957627" y="2967530"/>
            <a:ext cx="3831766"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55" name="Google Shape;355;p49"/>
          <p:cNvSpPr txBox="1"/>
          <p:nvPr>
            <p:ph idx="2" type="body"/>
          </p:nvPr>
        </p:nvSpPr>
        <p:spPr>
          <a:xfrm>
            <a:off x="4957627" y="3427187"/>
            <a:ext cx="3831766" cy="1059088"/>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6" name="Google Shape;356;p49"/>
          <p:cNvSpPr txBox="1"/>
          <p:nvPr>
            <p:ph idx="3" type="body"/>
          </p:nvPr>
        </p:nvSpPr>
        <p:spPr>
          <a:xfrm>
            <a:off x="404877" y="1097057"/>
            <a:ext cx="38313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57" name="Google Shape;357;p49"/>
          <p:cNvSpPr txBox="1"/>
          <p:nvPr>
            <p:ph idx="4" type="body"/>
          </p:nvPr>
        </p:nvSpPr>
        <p:spPr>
          <a:xfrm>
            <a:off x="404877" y="1556716"/>
            <a:ext cx="3831300" cy="104361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8" name="Google Shape;358;p49"/>
          <p:cNvSpPr/>
          <p:nvPr>
            <p:ph idx="5" type="pic"/>
          </p:nvPr>
        </p:nvSpPr>
        <p:spPr>
          <a:xfrm>
            <a:off x="4410076" y="953691"/>
            <a:ext cx="4509000" cy="1800716"/>
          </a:xfrm>
          <a:prstGeom prst="rect">
            <a:avLst/>
          </a:prstGeom>
          <a:solidFill>
            <a:srgbClr val="F2F2F2"/>
          </a:solidFill>
          <a:ln>
            <a:noFill/>
          </a:ln>
        </p:spPr>
      </p:sp>
      <p:sp>
        <p:nvSpPr>
          <p:cNvPr id="359" name="Google Shape;359;p49"/>
          <p:cNvSpPr/>
          <p:nvPr>
            <p:ph idx="6" type="pic"/>
          </p:nvPr>
        </p:nvSpPr>
        <p:spPr>
          <a:xfrm>
            <a:off x="278606" y="2818701"/>
            <a:ext cx="4508850" cy="1800716"/>
          </a:xfrm>
          <a:prstGeom prst="rect">
            <a:avLst/>
          </a:prstGeom>
          <a:solidFill>
            <a:srgbClr val="F2F2F2"/>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0" name="Shape 360"/>
        <p:cNvGrpSpPr/>
        <p:nvPr/>
      </p:nvGrpSpPr>
      <p:grpSpPr>
        <a:xfrm>
          <a:off x="0" y="0"/>
          <a:ext cx="0" cy="0"/>
          <a:chOff x="0" y="0"/>
          <a:chExt cx="0" cy="0"/>
        </a:xfrm>
      </p:grpSpPr>
      <p:sp>
        <p:nvSpPr>
          <p:cNvPr id="361" name="Google Shape;361;p50"/>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2" name="Google Shape;362;p5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0"/>
          <p:cNvSpPr/>
          <p:nvPr>
            <p:ph idx="2" type="pic"/>
          </p:nvPr>
        </p:nvSpPr>
        <p:spPr>
          <a:xfrm>
            <a:off x="278606" y="925116"/>
            <a:ext cx="4179094" cy="2980134"/>
          </a:xfrm>
          <a:prstGeom prst="rect">
            <a:avLst/>
          </a:prstGeom>
          <a:solidFill>
            <a:srgbClr val="F2F2F2"/>
          </a:solidFill>
          <a:ln>
            <a:noFill/>
          </a:ln>
        </p:spPr>
      </p:sp>
      <p:sp>
        <p:nvSpPr>
          <p:cNvPr id="364" name="Google Shape;364;p50"/>
          <p:cNvSpPr/>
          <p:nvPr>
            <p:ph idx="3" type="pic"/>
          </p:nvPr>
        </p:nvSpPr>
        <p:spPr>
          <a:xfrm>
            <a:off x="4739878" y="1670447"/>
            <a:ext cx="4179094" cy="2980134"/>
          </a:xfrm>
          <a:prstGeom prst="rect">
            <a:avLst/>
          </a:prstGeom>
          <a:solidFill>
            <a:srgbClr val="F2F2F2"/>
          </a:solidFill>
          <a:ln>
            <a:noFill/>
          </a:ln>
        </p:spPr>
      </p:sp>
      <p:sp>
        <p:nvSpPr>
          <p:cNvPr id="365" name="Google Shape;365;p50"/>
          <p:cNvSpPr/>
          <p:nvPr/>
        </p:nvSpPr>
        <p:spPr>
          <a:xfrm>
            <a:off x="278606" y="3953820"/>
            <a:ext cx="4179094" cy="696761"/>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6" name="Google Shape;366;p50"/>
          <p:cNvSpPr/>
          <p:nvPr/>
        </p:nvSpPr>
        <p:spPr>
          <a:xfrm>
            <a:off x="4739877" y="925116"/>
            <a:ext cx="4179094" cy="69676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7" name="Google Shape;367;p50"/>
          <p:cNvSpPr txBox="1"/>
          <p:nvPr>
            <p:ph idx="1" type="body"/>
          </p:nvPr>
        </p:nvSpPr>
        <p:spPr>
          <a:xfrm>
            <a:off x="401240" y="4035500"/>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8" name="Google Shape;368;p50"/>
          <p:cNvSpPr txBox="1"/>
          <p:nvPr>
            <p:ph idx="4" type="body"/>
          </p:nvPr>
        </p:nvSpPr>
        <p:spPr>
          <a:xfrm>
            <a:off x="4862511" y="1006796"/>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69" name="Shape 369"/>
        <p:cNvGrpSpPr/>
        <p:nvPr/>
      </p:nvGrpSpPr>
      <p:grpSpPr>
        <a:xfrm>
          <a:off x="0" y="0"/>
          <a:ext cx="0" cy="0"/>
          <a:chOff x="0" y="0"/>
          <a:chExt cx="0" cy="0"/>
        </a:xfrm>
      </p:grpSpPr>
      <p:sp>
        <p:nvSpPr>
          <p:cNvPr id="370" name="Google Shape;370;p5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1" name="Google Shape;371;p51"/>
          <p:cNvSpPr/>
          <p:nvPr/>
        </p:nvSpPr>
        <p:spPr>
          <a:xfrm>
            <a:off x="0" y="1449227"/>
            <a:ext cx="9144000" cy="218789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2" name="Google Shape;372;p51"/>
          <p:cNvSpPr/>
          <p:nvPr>
            <p:ph idx="2" type="pic"/>
          </p:nvPr>
        </p:nvSpPr>
        <p:spPr>
          <a:xfrm>
            <a:off x="485774" y="1103233"/>
            <a:ext cx="4029073" cy="2879885"/>
          </a:xfrm>
          <a:prstGeom prst="rect">
            <a:avLst/>
          </a:prstGeom>
          <a:solidFill>
            <a:srgbClr val="F2F2F2"/>
          </a:solidFill>
          <a:ln>
            <a:noFill/>
          </a:ln>
        </p:spPr>
      </p:sp>
      <p:sp>
        <p:nvSpPr>
          <p:cNvPr id="373" name="Google Shape;373;p51"/>
          <p:cNvSpPr/>
          <p:nvPr>
            <p:ph idx="3" type="pic"/>
          </p:nvPr>
        </p:nvSpPr>
        <p:spPr>
          <a:xfrm>
            <a:off x="4691061" y="1096802"/>
            <a:ext cx="4029073" cy="2892746"/>
          </a:xfrm>
          <a:prstGeom prst="rect">
            <a:avLst/>
          </a:prstGeom>
          <a:solidFill>
            <a:srgbClr val="F2F2F2"/>
          </a:solidFill>
          <a:ln>
            <a:noFill/>
          </a:ln>
        </p:spPr>
      </p:sp>
      <p:sp>
        <p:nvSpPr>
          <p:cNvPr id="374" name="Google Shape;374;p51"/>
          <p:cNvSpPr txBox="1"/>
          <p:nvPr>
            <p:ph idx="1" type="body"/>
          </p:nvPr>
        </p:nvSpPr>
        <p:spPr>
          <a:xfrm>
            <a:off x="485774" y="408860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51"/>
          <p:cNvSpPr txBox="1"/>
          <p:nvPr>
            <p:ph idx="4" type="body"/>
          </p:nvPr>
        </p:nvSpPr>
        <p:spPr>
          <a:xfrm>
            <a:off x="4691061" y="443627"/>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376" name="Google Shape;376;p51"/>
          <p:cNvGrpSpPr/>
          <p:nvPr/>
        </p:nvGrpSpPr>
        <p:grpSpPr>
          <a:xfrm>
            <a:off x="4040981" y="316825"/>
            <a:ext cx="483394" cy="729854"/>
            <a:chOff x="371475" y="671713"/>
            <a:chExt cx="496540" cy="836738"/>
          </a:xfrm>
        </p:grpSpPr>
        <p:sp>
          <p:nvSpPr>
            <p:cNvPr id="377" name="Google Shape;377;p51"/>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8" name="Google Shape;378;p51"/>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grpSp>
        <p:nvGrpSpPr>
          <p:cNvPr id="379" name="Google Shape;379;p51"/>
          <p:cNvGrpSpPr/>
          <p:nvPr/>
        </p:nvGrpSpPr>
        <p:grpSpPr>
          <a:xfrm flipH="1">
            <a:off x="4686301" y="4088606"/>
            <a:ext cx="483394" cy="729854"/>
            <a:chOff x="371475" y="671713"/>
            <a:chExt cx="496540" cy="836738"/>
          </a:xfrm>
        </p:grpSpPr>
        <p:sp>
          <p:nvSpPr>
            <p:cNvPr id="380" name="Google Shape;380;p51"/>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 name="Google Shape;381;p51"/>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382" name="Shape 382"/>
        <p:cNvGrpSpPr/>
        <p:nvPr/>
      </p:nvGrpSpPr>
      <p:grpSpPr>
        <a:xfrm>
          <a:off x="0" y="0"/>
          <a:ext cx="0" cy="0"/>
          <a:chOff x="0" y="0"/>
          <a:chExt cx="0" cy="0"/>
        </a:xfrm>
      </p:grpSpPr>
      <p:sp>
        <p:nvSpPr>
          <p:cNvPr id="383" name="Google Shape;383;p5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4" name="Google Shape;384;p52"/>
          <p:cNvSpPr/>
          <p:nvPr>
            <p:ph idx="2" type="pic"/>
          </p:nvPr>
        </p:nvSpPr>
        <p:spPr>
          <a:xfrm>
            <a:off x="0" y="0"/>
            <a:ext cx="4514400" cy="5143500"/>
          </a:xfrm>
          <a:prstGeom prst="rect">
            <a:avLst/>
          </a:prstGeom>
          <a:solidFill>
            <a:srgbClr val="F2F2F2"/>
          </a:solidFill>
          <a:ln>
            <a:noFill/>
          </a:ln>
        </p:spPr>
      </p:sp>
      <p:sp>
        <p:nvSpPr>
          <p:cNvPr id="385" name="Google Shape;385;p52"/>
          <p:cNvSpPr/>
          <p:nvPr>
            <p:ph idx="3" type="pic"/>
          </p:nvPr>
        </p:nvSpPr>
        <p:spPr>
          <a:xfrm>
            <a:off x="4629151" y="0"/>
            <a:ext cx="4514849" cy="5143500"/>
          </a:xfrm>
          <a:prstGeom prst="rect">
            <a:avLst/>
          </a:prstGeom>
          <a:solidFill>
            <a:srgbClr val="F2F2F2"/>
          </a:solidFill>
          <a:ln>
            <a:noFill/>
          </a:ln>
        </p:spPr>
      </p:sp>
      <p:sp>
        <p:nvSpPr>
          <p:cNvPr id="386" name="Google Shape;386;p52"/>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7" name="Google Shape;387;p52"/>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388" name="Shape 388"/>
        <p:cNvGrpSpPr/>
        <p:nvPr/>
      </p:nvGrpSpPr>
      <p:grpSpPr>
        <a:xfrm>
          <a:off x="0" y="0"/>
          <a:ext cx="0" cy="0"/>
          <a:chOff x="0" y="0"/>
          <a:chExt cx="0" cy="0"/>
        </a:xfrm>
      </p:grpSpPr>
      <p:sp>
        <p:nvSpPr>
          <p:cNvPr id="389" name="Google Shape;389;p5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0" name="Google Shape;390;p53"/>
          <p:cNvSpPr/>
          <p:nvPr/>
        </p:nvSpPr>
        <p:spPr>
          <a:xfrm>
            <a:off x="0" y="0"/>
            <a:ext cx="4029072" cy="5143499"/>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1" name="Google Shape;391;p53"/>
          <p:cNvSpPr/>
          <p:nvPr>
            <p:ph idx="2" type="pic"/>
          </p:nvPr>
        </p:nvSpPr>
        <p:spPr>
          <a:xfrm>
            <a:off x="278606" y="195263"/>
            <a:ext cx="4213615" cy="4725590"/>
          </a:xfrm>
          <a:prstGeom prst="rect">
            <a:avLst/>
          </a:prstGeom>
          <a:solidFill>
            <a:srgbClr val="F2F2F2"/>
          </a:solidFill>
          <a:ln>
            <a:noFill/>
          </a:ln>
        </p:spPr>
      </p:sp>
      <p:sp>
        <p:nvSpPr>
          <p:cNvPr id="392" name="Google Shape;392;p53"/>
          <p:cNvSpPr/>
          <p:nvPr/>
        </p:nvSpPr>
        <p:spPr>
          <a:xfrm>
            <a:off x="5114930" y="-13693"/>
            <a:ext cx="4029072" cy="514349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3" name="Google Shape;393;p53"/>
          <p:cNvSpPr/>
          <p:nvPr>
            <p:ph idx="3" type="pic"/>
          </p:nvPr>
        </p:nvSpPr>
        <p:spPr>
          <a:xfrm>
            <a:off x="4710110" y="195263"/>
            <a:ext cx="4214700" cy="4725590"/>
          </a:xfrm>
          <a:prstGeom prst="rect">
            <a:avLst/>
          </a:prstGeom>
          <a:solidFill>
            <a:srgbClr val="F2F2F2"/>
          </a:solidFill>
          <a:ln>
            <a:noFill/>
          </a:ln>
        </p:spPr>
      </p:sp>
      <p:sp>
        <p:nvSpPr>
          <p:cNvPr id="394" name="Google Shape;394;p53"/>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5" name="Google Shape;395;p53"/>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Only">
  <p:cSld name="6_Title Only">
    <p:spTree>
      <p:nvGrpSpPr>
        <p:cNvPr id="396" name="Shape 396"/>
        <p:cNvGrpSpPr/>
        <p:nvPr/>
      </p:nvGrpSpPr>
      <p:grpSpPr>
        <a:xfrm>
          <a:off x="0" y="0"/>
          <a:ext cx="0" cy="0"/>
          <a:chOff x="0" y="0"/>
          <a:chExt cx="0" cy="0"/>
        </a:xfrm>
      </p:grpSpPr>
      <p:sp>
        <p:nvSpPr>
          <p:cNvPr id="397" name="Google Shape;397;p5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8" name="Google Shape;398;p54"/>
          <p:cNvSpPr txBox="1"/>
          <p:nvPr>
            <p:ph type="title"/>
          </p:nvPr>
        </p:nvSpPr>
        <p:spPr>
          <a:xfrm>
            <a:off x="278606" y="195263"/>
            <a:ext cx="462635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9" name="Google Shape;399;p54"/>
          <p:cNvSpPr/>
          <p:nvPr/>
        </p:nvSpPr>
        <p:spPr>
          <a:xfrm>
            <a:off x="5076826" y="0"/>
            <a:ext cx="2033312" cy="1714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0" name="Google Shape;400;p54"/>
          <p:cNvSpPr/>
          <p:nvPr/>
        </p:nvSpPr>
        <p:spPr>
          <a:xfrm>
            <a:off x="7110688" y="1714500"/>
            <a:ext cx="2033312" cy="171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1" name="Google Shape;401;p54"/>
          <p:cNvSpPr/>
          <p:nvPr/>
        </p:nvSpPr>
        <p:spPr>
          <a:xfrm>
            <a:off x="5076825" y="3429000"/>
            <a:ext cx="2033312" cy="17145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2" name="Google Shape;402;p54"/>
          <p:cNvSpPr/>
          <p:nvPr/>
        </p:nvSpPr>
        <p:spPr>
          <a:xfrm>
            <a:off x="7110688" y="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3" name="Google Shape;403;p54"/>
          <p:cNvSpPr/>
          <p:nvPr/>
        </p:nvSpPr>
        <p:spPr>
          <a:xfrm>
            <a:off x="5076273" y="17145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4" name="Google Shape;404;p54"/>
          <p:cNvSpPr/>
          <p:nvPr/>
        </p:nvSpPr>
        <p:spPr>
          <a:xfrm>
            <a:off x="7110688" y="34290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5" name="Google Shape;405;p54"/>
          <p:cNvSpPr/>
          <p:nvPr/>
        </p:nvSpPr>
        <p:spPr>
          <a:xfrm rot="5400000">
            <a:off x="7067240" y="787780"/>
            <a:ext cx="223631" cy="138940"/>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6" name="Google Shape;406;p54"/>
          <p:cNvSpPr/>
          <p:nvPr/>
        </p:nvSpPr>
        <p:spPr>
          <a:xfrm rot="-5400000">
            <a:off x="6928575" y="2502280"/>
            <a:ext cx="223631" cy="13894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7" name="Google Shape;407;p54"/>
          <p:cNvSpPr/>
          <p:nvPr/>
        </p:nvSpPr>
        <p:spPr>
          <a:xfrm rot="5400000">
            <a:off x="7067240" y="4216780"/>
            <a:ext cx="223631" cy="138940"/>
          </a:xfrm>
          <a:prstGeom prst="triangle">
            <a:avLst>
              <a:gd fmla="val 50000"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8" name="Google Shape;408;p54"/>
          <p:cNvSpPr/>
          <p:nvPr>
            <p:ph idx="2" type="pic"/>
          </p:nvPr>
        </p:nvSpPr>
        <p:spPr>
          <a:xfrm>
            <a:off x="7600191" y="421258"/>
            <a:ext cx="1054307" cy="871983"/>
          </a:xfrm>
          <a:prstGeom prst="rect">
            <a:avLst/>
          </a:prstGeom>
          <a:noFill/>
          <a:ln>
            <a:noFill/>
          </a:ln>
        </p:spPr>
      </p:sp>
      <p:sp>
        <p:nvSpPr>
          <p:cNvPr id="409" name="Google Shape;409;p54"/>
          <p:cNvSpPr/>
          <p:nvPr>
            <p:ph idx="3" type="pic"/>
          </p:nvPr>
        </p:nvSpPr>
        <p:spPr>
          <a:xfrm>
            <a:off x="5565776" y="2135759"/>
            <a:ext cx="1054306" cy="871983"/>
          </a:xfrm>
          <a:prstGeom prst="rect">
            <a:avLst/>
          </a:prstGeom>
          <a:noFill/>
          <a:ln>
            <a:noFill/>
          </a:ln>
        </p:spPr>
      </p:sp>
      <p:sp>
        <p:nvSpPr>
          <p:cNvPr id="410" name="Google Shape;410;p54"/>
          <p:cNvSpPr/>
          <p:nvPr>
            <p:ph idx="4" type="pic"/>
          </p:nvPr>
        </p:nvSpPr>
        <p:spPr>
          <a:xfrm>
            <a:off x="7600191" y="3850259"/>
            <a:ext cx="1054307" cy="871983"/>
          </a:xfrm>
          <a:prstGeom prst="rect">
            <a:avLst/>
          </a:prstGeom>
          <a:noFill/>
          <a:ln>
            <a:noFill/>
          </a:ln>
        </p:spPr>
      </p:sp>
      <p:sp>
        <p:nvSpPr>
          <p:cNvPr id="411" name="Google Shape;411;p54"/>
          <p:cNvSpPr/>
          <p:nvPr>
            <p:ph idx="5" type="pic"/>
          </p:nvPr>
        </p:nvSpPr>
        <p:spPr>
          <a:xfrm>
            <a:off x="278606" y="925116"/>
            <a:ext cx="4626355" cy="4218384"/>
          </a:xfrm>
          <a:prstGeom prst="rect">
            <a:avLst/>
          </a:prstGeom>
          <a:solidFill>
            <a:srgbClr val="F2F2F2"/>
          </a:solidFill>
          <a:ln>
            <a:noFill/>
          </a:ln>
        </p:spPr>
      </p:sp>
      <p:sp>
        <p:nvSpPr>
          <p:cNvPr id="412" name="Google Shape;412;p54"/>
          <p:cNvSpPr txBox="1"/>
          <p:nvPr>
            <p:ph idx="1" type="body"/>
          </p:nvPr>
        </p:nvSpPr>
        <p:spPr>
          <a:xfrm>
            <a:off x="5217182" y="161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3" name="Google Shape;413;p54"/>
          <p:cNvSpPr txBox="1"/>
          <p:nvPr>
            <p:ph idx="6" type="body"/>
          </p:nvPr>
        </p:nvSpPr>
        <p:spPr>
          <a:xfrm>
            <a:off x="7251044" y="18764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4" name="Google Shape;414;p54"/>
          <p:cNvSpPr txBox="1"/>
          <p:nvPr>
            <p:ph idx="7" type="body"/>
          </p:nvPr>
        </p:nvSpPr>
        <p:spPr>
          <a:xfrm>
            <a:off x="5217181" y="3590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415" name="Shape 415"/>
        <p:cNvGrpSpPr/>
        <p:nvPr/>
      </p:nvGrpSpPr>
      <p:grpSpPr>
        <a:xfrm>
          <a:off x="0" y="0"/>
          <a:ext cx="0" cy="0"/>
          <a:chOff x="0" y="0"/>
          <a:chExt cx="0" cy="0"/>
        </a:xfrm>
      </p:grpSpPr>
      <p:sp>
        <p:nvSpPr>
          <p:cNvPr id="416" name="Google Shape;416;p55"/>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7" name="Google Shape;417;p55"/>
          <p:cNvSpPr/>
          <p:nvPr>
            <p:ph idx="2" type="pic"/>
          </p:nvPr>
        </p:nvSpPr>
        <p:spPr>
          <a:xfrm>
            <a:off x="278606" y="925116"/>
            <a:ext cx="8640365" cy="2287316"/>
          </a:xfrm>
          <a:prstGeom prst="rect">
            <a:avLst/>
          </a:prstGeom>
          <a:solidFill>
            <a:srgbClr val="F2F2F2"/>
          </a:solidFill>
          <a:ln>
            <a:noFill/>
          </a:ln>
        </p:spPr>
      </p:sp>
      <p:sp>
        <p:nvSpPr>
          <p:cNvPr id="418" name="Google Shape;418;p5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19" name="Google Shape;419;p55"/>
          <p:cNvSpPr/>
          <p:nvPr>
            <p:ph idx="3" type="pic"/>
          </p:nvPr>
        </p:nvSpPr>
        <p:spPr>
          <a:xfrm>
            <a:off x="1100033" y="2249798"/>
            <a:ext cx="1054306" cy="871983"/>
          </a:xfrm>
          <a:prstGeom prst="rect">
            <a:avLst/>
          </a:prstGeom>
          <a:noFill/>
          <a:ln>
            <a:noFill/>
          </a:ln>
        </p:spPr>
      </p:sp>
      <p:sp>
        <p:nvSpPr>
          <p:cNvPr id="420" name="Google Shape;420;p55"/>
          <p:cNvSpPr/>
          <p:nvPr>
            <p:ph idx="4" type="pic"/>
          </p:nvPr>
        </p:nvSpPr>
        <p:spPr>
          <a:xfrm>
            <a:off x="3081101" y="2249798"/>
            <a:ext cx="1054307" cy="871983"/>
          </a:xfrm>
          <a:prstGeom prst="rect">
            <a:avLst/>
          </a:prstGeom>
          <a:noFill/>
          <a:ln>
            <a:noFill/>
          </a:ln>
        </p:spPr>
      </p:sp>
      <p:sp>
        <p:nvSpPr>
          <p:cNvPr id="421" name="Google Shape;421;p55"/>
          <p:cNvSpPr/>
          <p:nvPr>
            <p:ph idx="5" type="pic"/>
          </p:nvPr>
        </p:nvSpPr>
        <p:spPr>
          <a:xfrm>
            <a:off x="5062169" y="2249798"/>
            <a:ext cx="1054307" cy="871983"/>
          </a:xfrm>
          <a:prstGeom prst="rect">
            <a:avLst/>
          </a:prstGeom>
          <a:noFill/>
          <a:ln>
            <a:noFill/>
          </a:ln>
        </p:spPr>
      </p:sp>
      <p:sp>
        <p:nvSpPr>
          <p:cNvPr id="422" name="Google Shape;422;p55"/>
          <p:cNvSpPr/>
          <p:nvPr>
            <p:ph idx="6" type="pic"/>
          </p:nvPr>
        </p:nvSpPr>
        <p:spPr>
          <a:xfrm>
            <a:off x="7076316" y="2249798"/>
            <a:ext cx="1054307" cy="871983"/>
          </a:xfrm>
          <a:prstGeom prst="rect">
            <a:avLst/>
          </a:prstGeom>
          <a:noFill/>
          <a:ln>
            <a:noFill/>
          </a:ln>
        </p:spPr>
      </p:sp>
      <p:sp>
        <p:nvSpPr>
          <p:cNvPr id="423" name="Google Shape;423;p55"/>
          <p:cNvSpPr/>
          <p:nvPr/>
        </p:nvSpPr>
        <p:spPr>
          <a:xfrm>
            <a:off x="734940" y="3385685"/>
            <a:ext cx="1784494" cy="126489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4" name="Google Shape;424;p55"/>
          <p:cNvSpPr/>
          <p:nvPr/>
        </p:nvSpPr>
        <p:spPr>
          <a:xfrm>
            <a:off x="2716008" y="3385685"/>
            <a:ext cx="1784494" cy="126489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5" name="Google Shape;425;p55"/>
          <p:cNvSpPr/>
          <p:nvPr/>
        </p:nvSpPr>
        <p:spPr>
          <a:xfrm>
            <a:off x="4697075" y="3385685"/>
            <a:ext cx="1784494" cy="126489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6" name="Google Shape;426;p55"/>
          <p:cNvSpPr/>
          <p:nvPr/>
        </p:nvSpPr>
        <p:spPr>
          <a:xfrm>
            <a:off x="6678141" y="3385685"/>
            <a:ext cx="1784494" cy="126489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7" name="Google Shape;427;p55"/>
          <p:cNvSpPr txBox="1"/>
          <p:nvPr>
            <p:ph idx="1" type="body"/>
          </p:nvPr>
        </p:nvSpPr>
        <p:spPr>
          <a:xfrm>
            <a:off x="8185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8" name="Google Shape;428;p55"/>
          <p:cNvSpPr txBox="1"/>
          <p:nvPr>
            <p:ph idx="7" type="body"/>
          </p:nvPr>
        </p:nvSpPr>
        <p:spPr>
          <a:xfrm>
            <a:off x="2799666"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9" name="Google Shape;429;p55"/>
          <p:cNvSpPr txBox="1"/>
          <p:nvPr>
            <p:ph idx="8" type="body"/>
          </p:nvPr>
        </p:nvSpPr>
        <p:spPr>
          <a:xfrm>
            <a:off x="4780733"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0" name="Google Shape;430;p55"/>
          <p:cNvSpPr txBox="1"/>
          <p:nvPr>
            <p:ph idx="9" type="body"/>
          </p:nvPr>
        </p:nvSpPr>
        <p:spPr>
          <a:xfrm>
            <a:off x="67617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31" name="Google Shape;431;p55"/>
          <p:cNvCxnSpPr/>
          <p:nvPr/>
        </p:nvCxnSpPr>
        <p:spPr>
          <a:xfrm>
            <a:off x="734940" y="3268378"/>
            <a:ext cx="1784494" cy="0"/>
          </a:xfrm>
          <a:prstGeom prst="straightConnector1">
            <a:avLst/>
          </a:prstGeom>
          <a:noFill/>
          <a:ln cap="flat" cmpd="sng" w="28575">
            <a:solidFill>
              <a:schemeClr val="accent1"/>
            </a:solidFill>
            <a:prstDash val="solid"/>
            <a:miter lim="800000"/>
            <a:headEnd len="sm" w="sm" type="none"/>
            <a:tailEnd len="sm" w="sm" type="none"/>
          </a:ln>
        </p:spPr>
      </p:cxnSp>
      <p:cxnSp>
        <p:nvCxnSpPr>
          <p:cNvPr id="432" name="Google Shape;432;p55"/>
          <p:cNvCxnSpPr/>
          <p:nvPr/>
        </p:nvCxnSpPr>
        <p:spPr>
          <a:xfrm>
            <a:off x="2716008" y="3268378"/>
            <a:ext cx="1784494" cy="0"/>
          </a:xfrm>
          <a:prstGeom prst="straightConnector1">
            <a:avLst/>
          </a:prstGeom>
          <a:noFill/>
          <a:ln cap="flat" cmpd="sng" w="28575">
            <a:solidFill>
              <a:schemeClr val="accent2"/>
            </a:solidFill>
            <a:prstDash val="solid"/>
            <a:miter lim="800000"/>
            <a:headEnd len="sm" w="sm" type="none"/>
            <a:tailEnd len="sm" w="sm" type="none"/>
          </a:ln>
        </p:spPr>
      </p:cxnSp>
      <p:cxnSp>
        <p:nvCxnSpPr>
          <p:cNvPr id="433" name="Google Shape;433;p55"/>
          <p:cNvCxnSpPr/>
          <p:nvPr/>
        </p:nvCxnSpPr>
        <p:spPr>
          <a:xfrm>
            <a:off x="4697075" y="3268378"/>
            <a:ext cx="1784494" cy="0"/>
          </a:xfrm>
          <a:prstGeom prst="straightConnector1">
            <a:avLst/>
          </a:prstGeom>
          <a:noFill/>
          <a:ln cap="flat" cmpd="sng" w="28575">
            <a:solidFill>
              <a:schemeClr val="accent4"/>
            </a:solidFill>
            <a:prstDash val="solid"/>
            <a:miter lim="800000"/>
            <a:headEnd len="sm" w="sm" type="none"/>
            <a:tailEnd len="sm" w="sm" type="none"/>
          </a:ln>
        </p:spPr>
      </p:cxnSp>
      <p:cxnSp>
        <p:nvCxnSpPr>
          <p:cNvPr id="434" name="Google Shape;434;p55"/>
          <p:cNvCxnSpPr/>
          <p:nvPr/>
        </p:nvCxnSpPr>
        <p:spPr>
          <a:xfrm>
            <a:off x="6678143" y="3268378"/>
            <a:ext cx="1784494"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Only">
    <p:spTree>
      <p:nvGrpSpPr>
        <p:cNvPr id="435" name="Shape 435"/>
        <p:cNvGrpSpPr/>
        <p:nvPr/>
      </p:nvGrpSpPr>
      <p:grpSpPr>
        <a:xfrm>
          <a:off x="0" y="0"/>
          <a:ext cx="0" cy="0"/>
          <a:chOff x="0" y="0"/>
          <a:chExt cx="0" cy="0"/>
        </a:xfrm>
      </p:grpSpPr>
      <p:sp>
        <p:nvSpPr>
          <p:cNvPr id="436" name="Google Shape;436;p56"/>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7" name="Google Shape;437;p56"/>
          <p:cNvSpPr/>
          <p:nvPr>
            <p:ph idx="2" type="pic"/>
          </p:nvPr>
        </p:nvSpPr>
        <p:spPr>
          <a:xfrm>
            <a:off x="278607" y="925116"/>
            <a:ext cx="3105668" cy="3861197"/>
          </a:xfrm>
          <a:prstGeom prst="rect">
            <a:avLst/>
          </a:prstGeom>
          <a:solidFill>
            <a:srgbClr val="F2F2F2"/>
          </a:solidFill>
          <a:ln>
            <a:noFill/>
          </a:ln>
        </p:spPr>
      </p:sp>
      <p:sp>
        <p:nvSpPr>
          <p:cNvPr id="438" name="Google Shape;438;p5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39" name="Google Shape;439;p56"/>
          <p:cNvSpPr/>
          <p:nvPr/>
        </p:nvSpPr>
        <p:spPr>
          <a:xfrm>
            <a:off x="3461443" y="925117"/>
            <a:ext cx="1778964" cy="386119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40" name="Google Shape;440;p56"/>
          <p:cNvGrpSpPr/>
          <p:nvPr/>
        </p:nvGrpSpPr>
        <p:grpSpPr>
          <a:xfrm>
            <a:off x="3631580" y="1847164"/>
            <a:ext cx="1438689" cy="2017101"/>
            <a:chOff x="4790661" y="2266122"/>
            <a:chExt cx="1918252" cy="2852530"/>
          </a:xfrm>
        </p:grpSpPr>
        <p:cxnSp>
          <p:nvCxnSpPr>
            <p:cNvPr id="441" name="Google Shape;441;p56"/>
            <p:cNvCxnSpPr/>
            <p:nvPr/>
          </p:nvCxnSpPr>
          <p:spPr>
            <a:xfrm>
              <a:off x="4790661" y="2266122"/>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442" name="Google Shape;442;p56"/>
            <p:cNvCxnSpPr/>
            <p:nvPr/>
          </p:nvCxnSpPr>
          <p:spPr>
            <a:xfrm>
              <a:off x="4790661" y="3692387"/>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443" name="Google Shape;443;p56"/>
            <p:cNvCxnSpPr/>
            <p:nvPr/>
          </p:nvCxnSpPr>
          <p:spPr>
            <a:xfrm>
              <a:off x="4790661" y="5118652"/>
              <a:ext cx="1918252" cy="0"/>
            </a:xfrm>
            <a:prstGeom prst="straightConnector1">
              <a:avLst/>
            </a:prstGeom>
            <a:noFill/>
            <a:ln cap="flat" cmpd="sng" w="9525">
              <a:solidFill>
                <a:schemeClr val="lt1"/>
              </a:solidFill>
              <a:prstDash val="solid"/>
              <a:miter lim="800000"/>
              <a:headEnd len="sm" w="sm" type="none"/>
              <a:tailEnd len="sm" w="sm" type="none"/>
            </a:ln>
          </p:spPr>
        </p:cxnSp>
      </p:grpSp>
      <p:cxnSp>
        <p:nvCxnSpPr>
          <p:cNvPr id="444" name="Google Shape;444;p56"/>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grpSp>
        <p:nvGrpSpPr>
          <p:cNvPr id="445" name="Google Shape;445;p56"/>
          <p:cNvGrpSpPr/>
          <p:nvPr/>
        </p:nvGrpSpPr>
        <p:grpSpPr>
          <a:xfrm>
            <a:off x="5317575" y="1847164"/>
            <a:ext cx="3601397" cy="2017101"/>
            <a:chOff x="4790661" y="2266122"/>
            <a:chExt cx="1918252" cy="2852530"/>
          </a:xfrm>
        </p:grpSpPr>
        <p:cxnSp>
          <p:nvCxnSpPr>
            <p:cNvPr id="446" name="Google Shape;446;p56"/>
            <p:cNvCxnSpPr/>
            <p:nvPr/>
          </p:nvCxnSpPr>
          <p:spPr>
            <a:xfrm>
              <a:off x="4790661" y="2266122"/>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447" name="Google Shape;447;p56"/>
            <p:cNvCxnSpPr/>
            <p:nvPr/>
          </p:nvCxnSpPr>
          <p:spPr>
            <a:xfrm>
              <a:off x="4790661" y="3692387"/>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448" name="Google Shape;448;p56"/>
            <p:cNvCxnSpPr/>
            <p:nvPr/>
          </p:nvCxnSpPr>
          <p:spPr>
            <a:xfrm>
              <a:off x="4790661" y="5118652"/>
              <a:ext cx="1918252" cy="0"/>
            </a:xfrm>
            <a:prstGeom prst="straightConnector1">
              <a:avLst/>
            </a:prstGeom>
            <a:noFill/>
            <a:ln cap="flat" cmpd="sng" w="9525">
              <a:solidFill>
                <a:srgbClr val="D8D8D8"/>
              </a:solidFill>
              <a:prstDash val="solid"/>
              <a:miter lim="800000"/>
              <a:headEnd len="sm" w="sm" type="none"/>
              <a:tailEnd len="sm" w="sm" type="none"/>
            </a:ln>
          </p:spPr>
        </p:cxnSp>
      </p:grpSp>
      <p:sp>
        <p:nvSpPr>
          <p:cNvPr id="449" name="Google Shape;449;p56"/>
          <p:cNvSpPr txBox="1"/>
          <p:nvPr>
            <p:ph idx="1" type="body"/>
          </p:nvPr>
        </p:nvSpPr>
        <p:spPr>
          <a:xfrm>
            <a:off x="5374880" y="1097732"/>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 name="Google Shape;450;p56"/>
          <p:cNvSpPr txBox="1"/>
          <p:nvPr>
            <p:ph idx="3" type="body"/>
          </p:nvPr>
        </p:nvSpPr>
        <p:spPr>
          <a:xfrm>
            <a:off x="5374880" y="205631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 name="Google Shape;451;p56"/>
          <p:cNvSpPr txBox="1"/>
          <p:nvPr>
            <p:ph idx="4" type="body"/>
          </p:nvPr>
        </p:nvSpPr>
        <p:spPr>
          <a:xfrm>
            <a:off x="5374880" y="3052498"/>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2" name="Google Shape;452;p56"/>
          <p:cNvSpPr txBox="1"/>
          <p:nvPr>
            <p:ph idx="5" type="body"/>
          </p:nvPr>
        </p:nvSpPr>
        <p:spPr>
          <a:xfrm>
            <a:off x="5374880" y="404576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56"/>
          <p:cNvSpPr/>
          <p:nvPr>
            <p:ph idx="6" type="pic"/>
          </p:nvPr>
        </p:nvSpPr>
        <p:spPr>
          <a:xfrm>
            <a:off x="3920678" y="1078154"/>
            <a:ext cx="860494" cy="608275"/>
          </a:xfrm>
          <a:prstGeom prst="rect">
            <a:avLst/>
          </a:prstGeom>
          <a:noFill/>
          <a:ln>
            <a:noFill/>
          </a:ln>
        </p:spPr>
      </p:sp>
      <p:sp>
        <p:nvSpPr>
          <p:cNvPr id="454" name="Google Shape;454;p56"/>
          <p:cNvSpPr/>
          <p:nvPr>
            <p:ph idx="7" type="pic"/>
          </p:nvPr>
        </p:nvSpPr>
        <p:spPr>
          <a:xfrm>
            <a:off x="3920678" y="2036738"/>
            <a:ext cx="860494" cy="608275"/>
          </a:xfrm>
          <a:prstGeom prst="rect">
            <a:avLst/>
          </a:prstGeom>
          <a:noFill/>
          <a:ln>
            <a:noFill/>
          </a:ln>
        </p:spPr>
      </p:sp>
      <p:sp>
        <p:nvSpPr>
          <p:cNvPr id="455" name="Google Shape;455;p56"/>
          <p:cNvSpPr/>
          <p:nvPr>
            <p:ph idx="8" type="pic"/>
          </p:nvPr>
        </p:nvSpPr>
        <p:spPr>
          <a:xfrm>
            <a:off x="3920678" y="3032919"/>
            <a:ext cx="860494" cy="608275"/>
          </a:xfrm>
          <a:prstGeom prst="rect">
            <a:avLst/>
          </a:prstGeom>
          <a:noFill/>
          <a:ln>
            <a:noFill/>
          </a:ln>
        </p:spPr>
      </p:sp>
      <p:sp>
        <p:nvSpPr>
          <p:cNvPr id="456" name="Google Shape;456;p56"/>
          <p:cNvSpPr/>
          <p:nvPr>
            <p:ph idx="9" type="pic"/>
          </p:nvPr>
        </p:nvSpPr>
        <p:spPr>
          <a:xfrm>
            <a:off x="3920678" y="4026188"/>
            <a:ext cx="860494" cy="608275"/>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Only">
  <p:cSld name="9_Title Only">
    <p:spTree>
      <p:nvGrpSpPr>
        <p:cNvPr id="457" name="Shape 457"/>
        <p:cNvGrpSpPr/>
        <p:nvPr/>
      </p:nvGrpSpPr>
      <p:grpSpPr>
        <a:xfrm>
          <a:off x="0" y="0"/>
          <a:ext cx="0" cy="0"/>
          <a:chOff x="0" y="0"/>
          <a:chExt cx="0" cy="0"/>
        </a:xfrm>
      </p:grpSpPr>
      <p:sp>
        <p:nvSpPr>
          <p:cNvPr id="458" name="Google Shape;458;p57"/>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9" name="Google Shape;459;p5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60" name="Google Shape;460;p57"/>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461" name="Google Shape;461;p57"/>
          <p:cNvSpPr/>
          <p:nvPr/>
        </p:nvSpPr>
        <p:spPr>
          <a:xfrm>
            <a:off x="278606" y="925116"/>
            <a:ext cx="171990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2" name="Google Shape;462;p57"/>
          <p:cNvSpPr/>
          <p:nvPr/>
        </p:nvSpPr>
        <p:spPr>
          <a:xfrm>
            <a:off x="278606" y="2829879"/>
            <a:ext cx="171990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3" name="Google Shape;463;p57"/>
          <p:cNvSpPr/>
          <p:nvPr/>
        </p:nvSpPr>
        <p:spPr>
          <a:xfrm>
            <a:off x="4627976" y="925115"/>
            <a:ext cx="1720678"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4" name="Google Shape;464;p57"/>
          <p:cNvSpPr/>
          <p:nvPr/>
        </p:nvSpPr>
        <p:spPr>
          <a:xfrm>
            <a:off x="4627976" y="2829878"/>
            <a:ext cx="1720678"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5" name="Google Shape;465;p57"/>
          <p:cNvSpPr/>
          <p:nvPr>
            <p:ph idx="2" type="pic"/>
          </p:nvPr>
        </p:nvSpPr>
        <p:spPr>
          <a:xfrm>
            <a:off x="461605" y="1285466"/>
            <a:ext cx="1353903" cy="1100000"/>
          </a:xfrm>
          <a:prstGeom prst="rect">
            <a:avLst/>
          </a:prstGeom>
          <a:noFill/>
          <a:ln>
            <a:noFill/>
          </a:ln>
        </p:spPr>
      </p:sp>
      <p:sp>
        <p:nvSpPr>
          <p:cNvPr id="466" name="Google Shape;466;p57"/>
          <p:cNvSpPr/>
          <p:nvPr/>
        </p:nvSpPr>
        <p:spPr>
          <a:xfrm>
            <a:off x="2047921"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7" name="Google Shape;467;p57"/>
          <p:cNvSpPr/>
          <p:nvPr/>
        </p:nvSpPr>
        <p:spPr>
          <a:xfrm>
            <a:off x="2047921"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8" name="Google Shape;468;p57"/>
          <p:cNvSpPr txBox="1"/>
          <p:nvPr>
            <p:ph idx="1" type="body"/>
          </p:nvPr>
        </p:nvSpPr>
        <p:spPr>
          <a:xfrm>
            <a:off x="2175184"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9" name="Google Shape;469;p57"/>
          <p:cNvSpPr txBox="1"/>
          <p:nvPr>
            <p:ph idx="3" type="body"/>
          </p:nvPr>
        </p:nvSpPr>
        <p:spPr>
          <a:xfrm>
            <a:off x="2175184"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p57"/>
          <p:cNvSpPr/>
          <p:nvPr/>
        </p:nvSpPr>
        <p:spPr>
          <a:xfrm>
            <a:off x="6412286"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1" name="Google Shape;471;p57"/>
          <p:cNvSpPr/>
          <p:nvPr/>
        </p:nvSpPr>
        <p:spPr>
          <a:xfrm>
            <a:off x="6412286"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2" name="Google Shape;472;p57"/>
          <p:cNvSpPr txBox="1"/>
          <p:nvPr>
            <p:ph idx="4" type="body"/>
          </p:nvPr>
        </p:nvSpPr>
        <p:spPr>
          <a:xfrm>
            <a:off x="6539549"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57"/>
          <p:cNvSpPr txBox="1"/>
          <p:nvPr>
            <p:ph idx="5" type="body"/>
          </p:nvPr>
        </p:nvSpPr>
        <p:spPr>
          <a:xfrm>
            <a:off x="6539549"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4" name="Google Shape;474;p57"/>
          <p:cNvSpPr/>
          <p:nvPr>
            <p:ph idx="6" type="pic"/>
          </p:nvPr>
        </p:nvSpPr>
        <p:spPr>
          <a:xfrm>
            <a:off x="461605" y="3190228"/>
            <a:ext cx="1353903" cy="1100000"/>
          </a:xfrm>
          <a:prstGeom prst="rect">
            <a:avLst/>
          </a:prstGeom>
          <a:noFill/>
          <a:ln>
            <a:noFill/>
          </a:ln>
        </p:spPr>
      </p:sp>
      <p:sp>
        <p:nvSpPr>
          <p:cNvPr id="475" name="Google Shape;475;p57"/>
          <p:cNvSpPr/>
          <p:nvPr>
            <p:ph idx="7" type="pic"/>
          </p:nvPr>
        </p:nvSpPr>
        <p:spPr>
          <a:xfrm>
            <a:off x="4811363" y="3190228"/>
            <a:ext cx="1353903" cy="1100000"/>
          </a:xfrm>
          <a:prstGeom prst="rect">
            <a:avLst/>
          </a:prstGeom>
          <a:noFill/>
          <a:ln>
            <a:noFill/>
          </a:ln>
        </p:spPr>
      </p:sp>
      <p:sp>
        <p:nvSpPr>
          <p:cNvPr id="476" name="Google Shape;476;p57"/>
          <p:cNvSpPr/>
          <p:nvPr>
            <p:ph idx="8" type="pic"/>
          </p:nvPr>
        </p:nvSpPr>
        <p:spPr>
          <a:xfrm>
            <a:off x="4811363" y="1285465"/>
            <a:ext cx="1353903" cy="11000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Only">
  <p:cSld name="11_Title Only">
    <p:spTree>
      <p:nvGrpSpPr>
        <p:cNvPr id="477" name="Shape 477"/>
        <p:cNvGrpSpPr/>
        <p:nvPr/>
      </p:nvGrpSpPr>
      <p:grpSpPr>
        <a:xfrm>
          <a:off x="0" y="0"/>
          <a:ext cx="0" cy="0"/>
          <a:chOff x="0" y="0"/>
          <a:chExt cx="0" cy="0"/>
        </a:xfrm>
      </p:grpSpPr>
      <p:sp>
        <p:nvSpPr>
          <p:cNvPr id="478" name="Google Shape;478;p58"/>
          <p:cNvSpPr/>
          <p:nvPr/>
        </p:nvSpPr>
        <p:spPr>
          <a:xfrm>
            <a:off x="350565" y="2921252"/>
            <a:ext cx="1871041" cy="155042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9" name="Google Shape;479;p58"/>
          <p:cNvSpPr/>
          <p:nvPr/>
        </p:nvSpPr>
        <p:spPr>
          <a:xfrm>
            <a:off x="2559033" y="2921252"/>
            <a:ext cx="1871041" cy="155042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0" name="Google Shape;480;p58"/>
          <p:cNvSpPr/>
          <p:nvPr/>
        </p:nvSpPr>
        <p:spPr>
          <a:xfrm>
            <a:off x="4767501" y="2921252"/>
            <a:ext cx="1871041" cy="155042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1" name="Google Shape;481;p58"/>
          <p:cNvSpPr/>
          <p:nvPr/>
        </p:nvSpPr>
        <p:spPr>
          <a:xfrm>
            <a:off x="6975971" y="2921252"/>
            <a:ext cx="1871041" cy="155042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2" name="Google Shape;482;p58"/>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3" name="Google Shape;483;p5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484" name="Google Shape;484;p58"/>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485" name="Google Shape;485;p58"/>
          <p:cNvSpPr/>
          <p:nvPr>
            <p:ph idx="2" type="pic"/>
          </p:nvPr>
        </p:nvSpPr>
        <p:spPr>
          <a:xfrm>
            <a:off x="350565" y="1142212"/>
            <a:ext cx="1871041" cy="1669775"/>
          </a:xfrm>
          <a:prstGeom prst="rect">
            <a:avLst/>
          </a:prstGeom>
          <a:noFill/>
          <a:ln>
            <a:noFill/>
          </a:ln>
        </p:spPr>
      </p:sp>
      <p:sp>
        <p:nvSpPr>
          <p:cNvPr id="486" name="Google Shape;486;p58"/>
          <p:cNvSpPr/>
          <p:nvPr>
            <p:ph idx="3" type="pic"/>
          </p:nvPr>
        </p:nvSpPr>
        <p:spPr>
          <a:xfrm>
            <a:off x="2559034" y="1142212"/>
            <a:ext cx="1871041" cy="1669775"/>
          </a:xfrm>
          <a:prstGeom prst="rect">
            <a:avLst/>
          </a:prstGeom>
          <a:noFill/>
          <a:ln>
            <a:noFill/>
          </a:ln>
        </p:spPr>
      </p:sp>
      <p:sp>
        <p:nvSpPr>
          <p:cNvPr id="487" name="Google Shape;487;p58"/>
          <p:cNvSpPr/>
          <p:nvPr>
            <p:ph idx="4" type="pic"/>
          </p:nvPr>
        </p:nvSpPr>
        <p:spPr>
          <a:xfrm>
            <a:off x="4767502" y="1142212"/>
            <a:ext cx="1871041" cy="1669775"/>
          </a:xfrm>
          <a:prstGeom prst="rect">
            <a:avLst/>
          </a:prstGeom>
          <a:noFill/>
          <a:ln>
            <a:noFill/>
          </a:ln>
        </p:spPr>
      </p:sp>
      <p:sp>
        <p:nvSpPr>
          <p:cNvPr id="488" name="Google Shape;488;p58"/>
          <p:cNvSpPr/>
          <p:nvPr>
            <p:ph idx="5" type="pic"/>
          </p:nvPr>
        </p:nvSpPr>
        <p:spPr>
          <a:xfrm>
            <a:off x="6975971" y="1142212"/>
            <a:ext cx="1871041" cy="1669775"/>
          </a:xfrm>
          <a:prstGeom prst="rect">
            <a:avLst/>
          </a:prstGeom>
          <a:noFill/>
          <a:ln>
            <a:noFill/>
          </a:ln>
        </p:spPr>
      </p:sp>
      <p:sp>
        <p:nvSpPr>
          <p:cNvPr id="489" name="Google Shape;489;p58"/>
          <p:cNvSpPr txBox="1"/>
          <p:nvPr>
            <p:ph idx="1" type="body"/>
          </p:nvPr>
        </p:nvSpPr>
        <p:spPr>
          <a:xfrm>
            <a:off x="453458"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0" name="Google Shape;490;p58"/>
          <p:cNvSpPr txBox="1"/>
          <p:nvPr>
            <p:ph idx="6" type="body"/>
          </p:nvPr>
        </p:nvSpPr>
        <p:spPr>
          <a:xfrm>
            <a:off x="453458"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p58"/>
          <p:cNvSpPr txBox="1"/>
          <p:nvPr>
            <p:ph idx="7" type="body"/>
          </p:nvPr>
        </p:nvSpPr>
        <p:spPr>
          <a:xfrm>
            <a:off x="2661926"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58"/>
          <p:cNvSpPr txBox="1"/>
          <p:nvPr>
            <p:ph idx="8" type="body"/>
          </p:nvPr>
        </p:nvSpPr>
        <p:spPr>
          <a:xfrm>
            <a:off x="2661926"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3" name="Google Shape;493;p58"/>
          <p:cNvSpPr txBox="1"/>
          <p:nvPr>
            <p:ph idx="9" type="body"/>
          </p:nvPr>
        </p:nvSpPr>
        <p:spPr>
          <a:xfrm>
            <a:off x="4870394"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4" name="Google Shape;494;p58"/>
          <p:cNvSpPr txBox="1"/>
          <p:nvPr>
            <p:ph idx="13" type="body"/>
          </p:nvPr>
        </p:nvSpPr>
        <p:spPr>
          <a:xfrm>
            <a:off x="4870394"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5" name="Google Shape;495;p58"/>
          <p:cNvSpPr txBox="1"/>
          <p:nvPr>
            <p:ph idx="14" type="body"/>
          </p:nvPr>
        </p:nvSpPr>
        <p:spPr>
          <a:xfrm>
            <a:off x="7078865"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6" name="Google Shape;496;p58"/>
          <p:cNvSpPr txBox="1"/>
          <p:nvPr>
            <p:ph idx="15" type="body"/>
          </p:nvPr>
        </p:nvSpPr>
        <p:spPr>
          <a:xfrm>
            <a:off x="7078865"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spTree>
      <p:nvGrpSpPr>
        <p:cNvPr id="497" name="Shape 497"/>
        <p:cNvGrpSpPr/>
        <p:nvPr/>
      </p:nvGrpSpPr>
      <p:grpSpPr>
        <a:xfrm>
          <a:off x="0" y="0"/>
          <a:ext cx="0" cy="0"/>
          <a:chOff x="0" y="0"/>
          <a:chExt cx="0" cy="0"/>
        </a:xfrm>
      </p:grpSpPr>
      <p:sp>
        <p:nvSpPr>
          <p:cNvPr id="498" name="Google Shape;498;p59"/>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9" name="Google Shape;499;p5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500" name="Google Shape;500;p59"/>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01" name="Google Shape;501;p59"/>
          <p:cNvSpPr/>
          <p:nvPr>
            <p:ph idx="2" type="chart"/>
          </p:nvPr>
        </p:nvSpPr>
        <p:spPr>
          <a:xfrm>
            <a:off x="278606" y="925116"/>
            <a:ext cx="86403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Only">
  <p:cSld name="14_Title Only">
    <p:spTree>
      <p:nvGrpSpPr>
        <p:cNvPr id="502" name="Shape 502"/>
        <p:cNvGrpSpPr/>
        <p:nvPr/>
      </p:nvGrpSpPr>
      <p:grpSpPr>
        <a:xfrm>
          <a:off x="0" y="0"/>
          <a:ext cx="0" cy="0"/>
          <a:chOff x="0" y="0"/>
          <a:chExt cx="0" cy="0"/>
        </a:xfrm>
      </p:grpSpPr>
      <p:sp>
        <p:nvSpPr>
          <p:cNvPr id="503" name="Google Shape;503;p60"/>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4" name="Google Shape;504;p6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505" name="Google Shape;505;p60"/>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06" name="Google Shape;506;p60"/>
          <p:cNvSpPr/>
          <p:nvPr>
            <p:ph idx="2" type="chart"/>
          </p:nvPr>
        </p:nvSpPr>
        <p:spPr>
          <a:xfrm>
            <a:off x="278606" y="925116"/>
            <a:ext cx="55879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7" name="Google Shape;507;p60"/>
          <p:cNvSpPr/>
          <p:nvPr>
            <p:ph idx="3" type="pic"/>
          </p:nvPr>
        </p:nvSpPr>
        <p:spPr>
          <a:xfrm>
            <a:off x="5955506" y="925116"/>
            <a:ext cx="2963466" cy="3725465"/>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ly">
  <p:cSld name="15_Title Only">
    <p:spTree>
      <p:nvGrpSpPr>
        <p:cNvPr id="508" name="Shape 508"/>
        <p:cNvGrpSpPr/>
        <p:nvPr/>
      </p:nvGrpSpPr>
      <p:grpSpPr>
        <a:xfrm>
          <a:off x="0" y="0"/>
          <a:ext cx="0" cy="0"/>
          <a:chOff x="0" y="0"/>
          <a:chExt cx="0" cy="0"/>
        </a:xfrm>
      </p:grpSpPr>
      <p:sp>
        <p:nvSpPr>
          <p:cNvPr id="509" name="Google Shape;509;p61"/>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0" name="Google Shape;510;p6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511" name="Google Shape;511;p61"/>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12" name="Google Shape;512;p61"/>
          <p:cNvSpPr/>
          <p:nvPr>
            <p:ph idx="2" type="chart"/>
          </p:nvPr>
        </p:nvSpPr>
        <p:spPr>
          <a:xfrm>
            <a:off x="286061"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13" name="Google Shape;513;p61"/>
          <p:cNvSpPr/>
          <p:nvPr>
            <p:ph idx="3" type="chart"/>
          </p:nvPr>
        </p:nvSpPr>
        <p:spPr>
          <a:xfrm>
            <a:off x="4784605"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514" name="Google Shape;514;p61"/>
          <p:cNvCxnSpPr/>
          <p:nvPr/>
        </p:nvCxnSpPr>
        <p:spPr>
          <a:xfrm>
            <a:off x="4594363" y="925116"/>
            <a:ext cx="0" cy="3725465"/>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ly">
  <p:cSld name="16_Title Only">
    <p:spTree>
      <p:nvGrpSpPr>
        <p:cNvPr id="515" name="Shape 515"/>
        <p:cNvGrpSpPr/>
        <p:nvPr/>
      </p:nvGrpSpPr>
      <p:grpSpPr>
        <a:xfrm>
          <a:off x="0" y="0"/>
          <a:ext cx="0" cy="0"/>
          <a:chOff x="0" y="0"/>
          <a:chExt cx="0" cy="0"/>
        </a:xfrm>
      </p:grpSpPr>
      <p:sp>
        <p:nvSpPr>
          <p:cNvPr id="516" name="Google Shape;516;p62"/>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7" name="Google Shape;517;p6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518" name="Google Shape;518;p62"/>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19" name="Google Shape;519;p62"/>
          <p:cNvSpPr/>
          <p:nvPr>
            <p:ph idx="2" type="chart"/>
          </p:nvPr>
        </p:nvSpPr>
        <p:spPr>
          <a:xfrm>
            <a:off x="382967" y="1022022"/>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0" name="Google Shape;520;p62"/>
          <p:cNvSpPr/>
          <p:nvPr>
            <p:ph idx="3" type="chart"/>
          </p:nvPr>
        </p:nvSpPr>
        <p:spPr>
          <a:xfrm>
            <a:off x="375511" y="2835914"/>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1" name="Google Shape;521;p62"/>
          <p:cNvSpPr/>
          <p:nvPr>
            <p:ph idx="4" type="chart"/>
          </p:nvPr>
        </p:nvSpPr>
        <p:spPr>
          <a:xfrm>
            <a:off x="4656482" y="1025671"/>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2" name="Google Shape;522;p62"/>
          <p:cNvSpPr/>
          <p:nvPr>
            <p:ph idx="5" type="chart"/>
          </p:nvPr>
        </p:nvSpPr>
        <p:spPr>
          <a:xfrm>
            <a:off x="4649027" y="2839562"/>
            <a:ext cx="4164184"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523" name="Shape 523"/>
        <p:cNvGrpSpPr/>
        <p:nvPr/>
      </p:nvGrpSpPr>
      <p:grpSpPr>
        <a:xfrm>
          <a:off x="0" y="0"/>
          <a:ext cx="0" cy="0"/>
          <a:chOff x="0" y="0"/>
          <a:chExt cx="0" cy="0"/>
        </a:xfrm>
      </p:grpSpPr>
      <p:sp>
        <p:nvSpPr>
          <p:cNvPr id="524" name="Google Shape;524;p6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25" name="Google Shape;525;p63"/>
          <p:cNvSpPr/>
          <p:nvPr>
            <p:ph idx="2" type="pic"/>
          </p:nvPr>
        </p:nvSpPr>
        <p:spPr>
          <a:xfrm>
            <a:off x="0" y="0"/>
            <a:ext cx="9144000" cy="5143499"/>
          </a:xfrm>
          <a:prstGeom prst="rect">
            <a:avLst/>
          </a:prstGeom>
          <a:solidFill>
            <a:srgbClr val="F2F2F2"/>
          </a:solidFill>
          <a:ln>
            <a:noFill/>
          </a:ln>
        </p:spPr>
      </p:sp>
      <p:sp>
        <p:nvSpPr>
          <p:cNvPr id="526" name="Google Shape;526;p63"/>
          <p:cNvSpPr txBox="1"/>
          <p:nvPr>
            <p:ph type="ctrTitle"/>
          </p:nvPr>
        </p:nvSpPr>
        <p:spPr>
          <a:xfrm>
            <a:off x="1295401" y="1753196"/>
            <a:ext cx="6553200" cy="163710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8600"/>
              <a:buFont typeface="Calibri"/>
              <a:buNone/>
              <a:defRPr sz="8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7" name="Shape 527"/>
        <p:cNvGrpSpPr/>
        <p:nvPr/>
      </p:nvGrpSpPr>
      <p:grpSpPr>
        <a:xfrm>
          <a:off x="0" y="0"/>
          <a:ext cx="0" cy="0"/>
          <a:chOff x="0" y="0"/>
          <a:chExt cx="0" cy="0"/>
        </a:xfrm>
      </p:grpSpPr>
      <p:sp>
        <p:nvSpPr>
          <p:cNvPr id="528" name="Google Shape;528;p6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9" name="Google Shape;529;p6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30" name="Google Shape;530;p6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31" name="Google Shape;531;p6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2" name="Shape 532"/>
        <p:cNvGrpSpPr/>
        <p:nvPr/>
      </p:nvGrpSpPr>
      <p:grpSpPr>
        <a:xfrm>
          <a:off x="0" y="0"/>
          <a:ext cx="0" cy="0"/>
          <a:chOff x="0" y="0"/>
          <a:chExt cx="0" cy="0"/>
        </a:xfrm>
      </p:grpSpPr>
      <p:sp>
        <p:nvSpPr>
          <p:cNvPr id="533" name="Google Shape;533;p6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4" name="Google Shape;534;p65"/>
          <p:cNvSpPr/>
          <p:nvPr>
            <p:ph idx="2" type="pic"/>
          </p:nvPr>
        </p:nvSpPr>
        <p:spPr>
          <a:xfrm>
            <a:off x="3887391" y="740569"/>
            <a:ext cx="4629150" cy="3655219"/>
          </a:xfrm>
          <a:prstGeom prst="rect">
            <a:avLst/>
          </a:prstGeom>
          <a:noFill/>
          <a:ln>
            <a:noFill/>
          </a:ln>
        </p:spPr>
      </p:sp>
      <p:sp>
        <p:nvSpPr>
          <p:cNvPr id="535" name="Google Shape;535;p6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36" name="Google Shape;536;p6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66"/>
          <p:cNvSpPr txBox="1"/>
          <p:nvPr>
            <p:ph type="title"/>
          </p:nvPr>
        </p:nvSpPr>
        <p:spPr>
          <a:xfrm>
            <a:off x="388100" y="445025"/>
            <a:ext cx="84444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39" name="Google Shape;539;p66"/>
          <p:cNvSpPr txBox="1"/>
          <p:nvPr>
            <p:ph idx="1" type="body"/>
          </p:nvPr>
        </p:nvSpPr>
        <p:spPr>
          <a:xfrm>
            <a:off x="387900" y="1152475"/>
            <a:ext cx="84444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40" name="Google Shape;54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p:nvPr/>
        </p:nvSpPr>
        <p:spPr>
          <a:xfrm>
            <a:off x="8422481" y="4884045"/>
            <a:ext cx="721519" cy="25945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 name="Google Shape;54;p1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195263"/>
            <a:ext cx="225028" cy="56673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3">
          <p15:clr>
            <a:srgbClr val="F26B43"/>
          </p15:clr>
        </p15:guide>
        <p15:guide id="2" pos="175">
          <p15:clr>
            <a:srgbClr val="F26B43"/>
          </p15:clr>
        </p15:guide>
        <p15:guide id="3" orient="horz" pos="3100">
          <p15:clr>
            <a:srgbClr val="F26B43"/>
          </p15:clr>
        </p15:guide>
        <p15:guide id="4" pos="5618">
          <p15:clr>
            <a:srgbClr val="F26B43"/>
          </p15:clr>
        </p15:guide>
        <p15:guide id="5" orient="horz" pos="480">
          <p15:clr>
            <a:srgbClr val="F26B43"/>
          </p15:clr>
        </p15:guide>
        <p15:guide id="6" orient="horz" pos="583">
          <p15:clr>
            <a:srgbClr val="F26B43"/>
          </p15:clr>
        </p15:guide>
        <p15:guide id="7" orient="horz" pos="3015">
          <p15:clr>
            <a:srgbClr val="F26B43"/>
          </p15:clr>
        </p15:guide>
        <p15:guide id="8" orient="horz" pos="29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3.jpg"/><Relationship Id="rId5" Type="http://schemas.openxmlformats.org/officeDocument/2006/relationships/image" Target="../media/image2.jpg"/><Relationship Id="rId6"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github.com/PutriArisna/Kelompok2_FinalProject.git" TargetMode="External"/><Relationship Id="rId4" Type="http://schemas.openxmlformats.org/officeDocument/2006/relationships/hyperlink" Target="https://datatrust.streamlit.app/" TargetMode="External"/><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hyperlink" Target="https://id.jobstreet.com/career-advice/role/credit-analyst/salary" TargetMode="External"/><Relationship Id="rId4" Type="http://schemas.openxmlformats.org/officeDocument/2006/relationships/hyperlink" Target="https://www.glassdoor.com/Salaries/jakarta-data-scientist-salary-SRCH_IL.0,7_IC2709872_KO8,22.htm" TargetMode="External"/><Relationship Id="rId5" Type="http://schemas.openxmlformats.org/officeDocument/2006/relationships/hyperlink" Target="https://www.glassdoor.com/Salaries/indonesia-data-engineer-salary-SRCH_IL.0,9_IN113_KO10,23.htm" TargetMode="External"/><Relationship Id="rId6" Type="http://schemas.openxmlformats.org/officeDocument/2006/relationships/hyperlink" Target="https://www.glassdoor.com/Salaries/jakarta-machine-learning-engineer-salary-SRCH_IL.0,7_IC2709872_KO8,33.htm" TargetMode="External"/><Relationship Id="rId7" Type="http://schemas.openxmlformats.org/officeDocument/2006/relationships/hyperlink" Target="https://www.ojk.go.id/id/regulasi/otoritas-jasa-keuangan/rancangan-regulasi/Documents/Draft%20POJK%20PU%20LKM_permintaan%20tanggapan.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ctrTitle"/>
          </p:nvPr>
        </p:nvSpPr>
        <p:spPr>
          <a:xfrm>
            <a:off x="5179225" y="305425"/>
            <a:ext cx="3739800" cy="31230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050"/>
              <a:buFont typeface="Calibri"/>
              <a:buNone/>
            </a:pPr>
            <a:r>
              <a:rPr lang="en" sz="3600"/>
              <a:t>Enhancing </a:t>
            </a:r>
            <a:r>
              <a:rPr lang="en" sz="3600">
                <a:solidFill>
                  <a:srgbClr val="000000"/>
                </a:solidFill>
              </a:rPr>
              <a:t>Loan Assessment </a:t>
            </a:r>
            <a:r>
              <a:rPr lang="en" sz="3600"/>
              <a:t>Efficiency Through </a:t>
            </a:r>
            <a:r>
              <a:rPr lang="en" sz="3600">
                <a:solidFill>
                  <a:srgbClr val="000000"/>
                </a:solidFill>
              </a:rPr>
              <a:t>Machine Learning</a:t>
            </a:r>
            <a:endParaRPr sz="3600">
              <a:solidFill>
                <a:srgbClr val="000000"/>
              </a:solidFill>
            </a:endParaRPr>
          </a:p>
        </p:txBody>
      </p:sp>
      <p:sp>
        <p:nvSpPr>
          <p:cNvPr id="546" name="Google Shape;546;p67"/>
          <p:cNvSpPr txBox="1"/>
          <p:nvPr>
            <p:ph idx="1" type="subTitle"/>
          </p:nvPr>
        </p:nvSpPr>
        <p:spPr>
          <a:xfrm>
            <a:off x="5179219" y="3924300"/>
            <a:ext cx="3739800" cy="732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1800"/>
              <a:buNone/>
            </a:pPr>
            <a:r>
              <a:rPr lang="en" sz="1500"/>
              <a:t>Final Project by DataTrust </a:t>
            </a:r>
            <a:endParaRPr sz="1500"/>
          </a:p>
          <a:p>
            <a:pPr indent="0" lvl="0" marL="0" rtl="0" algn="l">
              <a:lnSpc>
                <a:spcPct val="90000"/>
              </a:lnSpc>
              <a:spcBef>
                <a:spcPts val="0"/>
              </a:spcBef>
              <a:spcAft>
                <a:spcPts val="0"/>
              </a:spcAft>
              <a:buClr>
                <a:schemeClr val="lt1"/>
              </a:buClr>
              <a:buSzPts val="1800"/>
              <a:buNone/>
            </a:pPr>
            <a:r>
              <a:rPr lang="en" sz="1500"/>
              <a:t>Data Science Batch 52 - Rakamin Academy</a:t>
            </a:r>
            <a:endParaRPr sz="1500"/>
          </a:p>
        </p:txBody>
      </p:sp>
      <p:pic>
        <p:nvPicPr>
          <p:cNvPr id="547" name="Google Shape;547;p67"/>
          <p:cNvPicPr preferRelativeResize="0"/>
          <p:nvPr>
            <p:ph idx="2" type="pic"/>
          </p:nvPr>
        </p:nvPicPr>
        <p:blipFill rotWithShape="1">
          <a:blip r:embed="rId3">
            <a:alphaModFix/>
          </a:blip>
          <a:srcRect b="0" l="5270" r="39738" t="0"/>
          <a:stretch/>
        </p:blipFill>
        <p:spPr>
          <a:xfrm>
            <a:off x="596549" y="0"/>
            <a:ext cx="4525565" cy="5143500"/>
          </a:xfrm>
          <a:prstGeom prst="rect">
            <a:avLst/>
          </a:prstGeom>
          <a:solidFill>
            <a:srgbClr val="F2F2F2"/>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type="title"/>
          </p:nvPr>
        </p:nvSpPr>
        <p:spPr>
          <a:xfrm>
            <a:off x="278606" y="141213"/>
            <a:ext cx="8640300" cy="566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Profession Risk Rate</a:t>
            </a:r>
            <a:endParaRPr/>
          </a:p>
        </p:txBody>
      </p:sp>
      <p:sp>
        <p:nvSpPr>
          <p:cNvPr id="633" name="Google Shape;633;p76"/>
          <p:cNvSpPr txBox="1"/>
          <p:nvPr>
            <p:ph idx="1" type="body"/>
          </p:nvPr>
        </p:nvSpPr>
        <p:spPr>
          <a:xfrm>
            <a:off x="430550" y="566625"/>
            <a:ext cx="8336400" cy="717000"/>
          </a:xfrm>
          <a:prstGeom prst="rect">
            <a:avLst/>
          </a:prstGeom>
        </p:spPr>
        <p:txBody>
          <a:bodyPr anchorCtr="0" anchor="ctr" bIns="34275" lIns="68575" spcFirstLastPara="1" rIns="68575" wrap="square" tIns="34275">
            <a:noAutofit/>
          </a:bodyPr>
          <a:lstStyle/>
          <a:p>
            <a:pPr indent="0" lvl="0" marL="0" rtl="0" algn="l">
              <a:lnSpc>
                <a:spcPct val="70000"/>
              </a:lnSpc>
              <a:spcBef>
                <a:spcPts val="800"/>
              </a:spcBef>
              <a:spcAft>
                <a:spcPts val="0"/>
              </a:spcAft>
              <a:buSzPts val="770"/>
              <a:buNone/>
            </a:pPr>
            <a:r>
              <a:rPr b="0" lang="en" sz="1410">
                <a:solidFill>
                  <a:schemeClr val="lt2"/>
                </a:solidFill>
              </a:rPr>
              <a:t>This chart shows that police officers have the highest default probability, followed by roles like chartered accountants and army officers.</a:t>
            </a:r>
            <a:r>
              <a:rPr b="0" lang="en" sz="1410">
                <a:solidFill>
                  <a:srgbClr val="FFFF00"/>
                </a:solidFill>
              </a:rPr>
              <a:t> </a:t>
            </a:r>
            <a:r>
              <a:rPr lang="en" sz="1410">
                <a:solidFill>
                  <a:srgbClr val="FFFF00"/>
                </a:solidFill>
              </a:rPr>
              <a:t>In general, there is not much difference</a:t>
            </a:r>
            <a:r>
              <a:rPr b="0" lang="en" sz="1410">
                <a:solidFill>
                  <a:srgbClr val="FFFF00"/>
                </a:solidFill>
              </a:rPr>
              <a:t> i</a:t>
            </a:r>
            <a:r>
              <a:rPr b="0" lang="en" sz="1410">
                <a:solidFill>
                  <a:schemeClr val="lt2"/>
                </a:solidFill>
              </a:rPr>
              <a:t>n risk probability among the top 10 riskiest professions, as shown in the chart.</a:t>
            </a:r>
            <a:endParaRPr b="0" sz="1410">
              <a:solidFill>
                <a:schemeClr val="lt2"/>
              </a:solidFill>
            </a:endParaRPr>
          </a:p>
        </p:txBody>
      </p:sp>
      <p:pic>
        <p:nvPicPr>
          <p:cNvPr id="634" name="Google Shape;634;p76" title="download (38).png"/>
          <p:cNvPicPr preferRelativeResize="0"/>
          <p:nvPr/>
        </p:nvPicPr>
        <p:blipFill rotWithShape="1">
          <a:blip r:embed="rId3">
            <a:alphaModFix/>
          </a:blip>
          <a:srcRect b="0" l="0" r="0" t="4232"/>
          <a:stretch/>
        </p:blipFill>
        <p:spPr>
          <a:xfrm>
            <a:off x="1199000" y="1739475"/>
            <a:ext cx="6404426" cy="304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7"/>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State &amp; City Risk Rate</a:t>
            </a:r>
            <a:endParaRPr/>
          </a:p>
        </p:txBody>
      </p:sp>
      <p:sp>
        <p:nvSpPr>
          <p:cNvPr id="640" name="Google Shape;640;p77"/>
          <p:cNvSpPr txBox="1"/>
          <p:nvPr>
            <p:ph idx="1" type="body"/>
          </p:nvPr>
        </p:nvSpPr>
        <p:spPr>
          <a:xfrm>
            <a:off x="409575" y="1088231"/>
            <a:ext cx="3049200" cy="34146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lang="en" sz="1500"/>
              <a:t>This chart shows the 10 states and cities with the highest default risk.</a:t>
            </a:r>
            <a:endParaRPr sz="1500"/>
          </a:p>
          <a:p>
            <a:pPr indent="-209550" lvl="0" marL="171450" rtl="0" algn="l">
              <a:lnSpc>
                <a:spcPct val="115000"/>
              </a:lnSpc>
              <a:spcBef>
                <a:spcPts val="0"/>
              </a:spcBef>
              <a:spcAft>
                <a:spcPts val="0"/>
              </a:spcAft>
              <a:buSzPts val="1500"/>
              <a:buChar char="•"/>
            </a:pPr>
            <a:r>
              <a:rPr lang="en" sz="1500"/>
              <a:t>Manipur is the most risky state </a:t>
            </a:r>
            <a:endParaRPr sz="1500"/>
          </a:p>
          <a:p>
            <a:pPr indent="-209550" lvl="0" marL="171450" rtl="0" algn="l">
              <a:lnSpc>
                <a:spcPct val="115000"/>
              </a:lnSpc>
              <a:spcBef>
                <a:spcPts val="0"/>
              </a:spcBef>
              <a:spcAft>
                <a:spcPts val="0"/>
              </a:spcAft>
              <a:buSzPts val="1500"/>
              <a:buChar char="•"/>
            </a:pPr>
            <a:r>
              <a:rPr lang="en" sz="1500"/>
              <a:t>Bhubaneswar is the most </a:t>
            </a:r>
            <a:r>
              <a:rPr lang="en" sz="1500"/>
              <a:t>risky</a:t>
            </a:r>
            <a:r>
              <a:rPr lang="en" sz="1500"/>
              <a:t> city</a:t>
            </a:r>
            <a:endParaRPr sz="1500"/>
          </a:p>
          <a:p>
            <a:pPr indent="-209550" lvl="0" marL="171450" rtl="0" algn="l">
              <a:lnSpc>
                <a:spcPct val="115000"/>
              </a:lnSpc>
              <a:spcBef>
                <a:spcPts val="0"/>
              </a:spcBef>
              <a:spcAft>
                <a:spcPts val="0"/>
              </a:spcAft>
              <a:buSzPts val="1500"/>
              <a:buChar char="•"/>
            </a:pPr>
            <a:r>
              <a:rPr lang="en" sz="1500"/>
              <a:t>Some cities have higher default risk than the state as a whole</a:t>
            </a:r>
            <a:endParaRPr sz="1500"/>
          </a:p>
          <a:p>
            <a:pPr indent="0" lvl="0" marL="0" rtl="0" algn="l">
              <a:spcBef>
                <a:spcPts val="800"/>
              </a:spcBef>
              <a:spcAft>
                <a:spcPts val="0"/>
              </a:spcAft>
              <a:buNone/>
            </a:pPr>
            <a:r>
              <a:t/>
            </a:r>
            <a:endParaRPr sz="1500"/>
          </a:p>
        </p:txBody>
      </p:sp>
      <p:pic>
        <p:nvPicPr>
          <p:cNvPr id="641" name="Google Shape;641;p77" title="download (39).png"/>
          <p:cNvPicPr preferRelativeResize="0"/>
          <p:nvPr/>
        </p:nvPicPr>
        <p:blipFill rotWithShape="1">
          <a:blip r:embed="rId3">
            <a:alphaModFix/>
          </a:blip>
          <a:srcRect b="4825" l="0" r="0" t="0"/>
          <a:stretch/>
        </p:blipFill>
        <p:spPr>
          <a:xfrm>
            <a:off x="3981550" y="2571750"/>
            <a:ext cx="4841030" cy="2284375"/>
          </a:xfrm>
          <a:prstGeom prst="rect">
            <a:avLst/>
          </a:prstGeom>
          <a:noFill/>
          <a:ln>
            <a:noFill/>
          </a:ln>
        </p:spPr>
      </p:pic>
      <p:pic>
        <p:nvPicPr>
          <p:cNvPr id="642" name="Google Shape;642;p77" title="download (40).png"/>
          <p:cNvPicPr preferRelativeResize="0"/>
          <p:nvPr/>
        </p:nvPicPr>
        <p:blipFill rotWithShape="1">
          <a:blip r:embed="rId4">
            <a:alphaModFix/>
          </a:blip>
          <a:srcRect b="5033" l="0" r="0" t="0"/>
          <a:stretch/>
        </p:blipFill>
        <p:spPr>
          <a:xfrm>
            <a:off x="3981550" y="141600"/>
            <a:ext cx="4750599" cy="2236801"/>
          </a:xfrm>
          <a:prstGeom prst="rect">
            <a:avLst/>
          </a:prstGeom>
          <a:noFill/>
          <a:ln>
            <a:noFill/>
          </a:ln>
        </p:spPr>
      </p:pic>
      <p:sp>
        <p:nvSpPr>
          <p:cNvPr id="643" name="Google Shape;643;p77"/>
          <p:cNvSpPr/>
          <p:nvPr/>
        </p:nvSpPr>
        <p:spPr>
          <a:xfrm>
            <a:off x="4366850" y="307300"/>
            <a:ext cx="465000" cy="16011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4" name="Google Shape;644;p77"/>
          <p:cNvSpPr/>
          <p:nvPr/>
        </p:nvSpPr>
        <p:spPr>
          <a:xfrm>
            <a:off x="4366850" y="2749325"/>
            <a:ext cx="465000" cy="1422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8"/>
          <p:cNvSpPr/>
          <p:nvPr/>
        </p:nvSpPr>
        <p:spPr>
          <a:xfrm>
            <a:off x="1575" y="0"/>
            <a:ext cx="9144000" cy="1729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0" name="Google Shape;650;p78"/>
          <p:cNvSpPr txBox="1"/>
          <p:nvPr>
            <p:ph type="title"/>
          </p:nvPr>
        </p:nvSpPr>
        <p:spPr>
          <a:xfrm>
            <a:off x="278606" y="96863"/>
            <a:ext cx="8640300" cy="566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solidFill>
                  <a:srgbClr val="0C343D"/>
                </a:solidFill>
              </a:rPr>
              <a:t>Relationship Between Features and Loan Risk</a:t>
            </a:r>
            <a:endParaRPr>
              <a:solidFill>
                <a:srgbClr val="0C343D"/>
              </a:solidFill>
            </a:endParaRPr>
          </a:p>
        </p:txBody>
      </p:sp>
      <p:sp>
        <p:nvSpPr>
          <p:cNvPr id="651" name="Google Shape;651;p78"/>
          <p:cNvSpPr/>
          <p:nvPr>
            <p:ph idx="12" type="sldNum"/>
          </p:nvPr>
        </p:nvSpPr>
        <p:spPr>
          <a:xfrm>
            <a:off x="8639175" y="4936484"/>
            <a:ext cx="279900" cy="154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52" name="Google Shape;652;p78"/>
          <p:cNvSpPr txBox="1"/>
          <p:nvPr>
            <p:ph idx="4" type="body"/>
          </p:nvPr>
        </p:nvSpPr>
        <p:spPr>
          <a:xfrm>
            <a:off x="497400" y="663575"/>
            <a:ext cx="8149200" cy="868200"/>
          </a:xfrm>
          <a:prstGeom prst="rect">
            <a:avLst/>
          </a:prstGeom>
        </p:spPr>
        <p:txBody>
          <a:bodyPr anchorCtr="0" anchor="t" bIns="34275" lIns="68575" spcFirstLastPara="1" rIns="68575" wrap="square" tIns="34275">
            <a:normAutofit fontScale="92500" lnSpcReduction="20000"/>
          </a:bodyPr>
          <a:lstStyle/>
          <a:p>
            <a:pPr indent="0" lvl="0" marL="0" rtl="0" algn="l">
              <a:lnSpc>
                <a:spcPct val="115000"/>
              </a:lnSpc>
              <a:spcBef>
                <a:spcPts val="0"/>
              </a:spcBef>
              <a:spcAft>
                <a:spcPts val="0"/>
              </a:spcAft>
              <a:buNone/>
            </a:pPr>
            <a:r>
              <a:rPr lang="en">
                <a:solidFill>
                  <a:srgbClr val="0C343D"/>
                </a:solidFill>
              </a:rPr>
              <a:t>Individuals flagged as higher risk tend to have slightly lower average values across all observed features. Specifically, they tend to </a:t>
            </a:r>
            <a:r>
              <a:rPr lang="en">
                <a:solidFill>
                  <a:srgbClr val="FF0000"/>
                </a:solidFill>
              </a:rPr>
              <a:t>have lower income, are slightly younger, have less work experience, shorter job tenure, and have spent less time living in their current house</a:t>
            </a:r>
            <a:r>
              <a:rPr lang="en">
                <a:solidFill>
                  <a:srgbClr val="0C343D"/>
                </a:solidFill>
              </a:rPr>
              <a:t>. This suggests that financial stability and life experience may play a modest role in distinguishing between low-risk and high-risk applicants.</a:t>
            </a:r>
            <a:endParaRPr>
              <a:solidFill>
                <a:srgbClr val="0C343D"/>
              </a:solidFill>
            </a:endParaRPr>
          </a:p>
        </p:txBody>
      </p:sp>
      <p:pic>
        <p:nvPicPr>
          <p:cNvPr id="653" name="Google Shape;653;p78" title="download (41).png"/>
          <p:cNvPicPr preferRelativeResize="0"/>
          <p:nvPr/>
        </p:nvPicPr>
        <p:blipFill>
          <a:blip r:embed="rId3">
            <a:alphaModFix/>
          </a:blip>
          <a:stretch>
            <a:fillRect/>
          </a:stretch>
        </p:blipFill>
        <p:spPr>
          <a:xfrm>
            <a:off x="304075" y="2208965"/>
            <a:ext cx="8589349" cy="25035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300"/>
              <a:t>Feature Correlation with Risk Flag</a:t>
            </a:r>
            <a:endParaRPr/>
          </a:p>
        </p:txBody>
      </p:sp>
      <p:graphicFrame>
        <p:nvGraphicFramePr>
          <p:cNvPr id="659" name="Google Shape;659;p79"/>
          <p:cNvGraphicFramePr/>
          <p:nvPr/>
        </p:nvGraphicFramePr>
        <p:xfrm>
          <a:off x="371488" y="1147575"/>
          <a:ext cx="3000000" cy="3000000"/>
        </p:xfrm>
        <a:graphic>
          <a:graphicData uri="http://schemas.openxmlformats.org/drawingml/2006/table">
            <a:tbl>
              <a:tblPr>
                <a:noFill/>
                <a:tableStyleId>{38686C44-A1F1-4C2F-886F-EBDFF02EA456}</a:tableStyleId>
              </a:tblPr>
              <a:tblGrid>
                <a:gridCol w="1915725"/>
                <a:gridCol w="1790075"/>
                <a:gridCol w="3171650"/>
              </a:tblGrid>
              <a:tr h="280225">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Feature</a:t>
                      </a:r>
                      <a:endParaRPr b="1" sz="1100">
                        <a:solidFill>
                          <a:schemeClr val="lt1"/>
                        </a:solidFill>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Test</a:t>
                      </a:r>
                      <a:endParaRPr b="1" sz="1100">
                        <a:solidFill>
                          <a:schemeClr val="lt1"/>
                        </a:solidFill>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Status</a:t>
                      </a:r>
                      <a:endParaRPr b="1" sz="1100">
                        <a:solidFill>
                          <a:schemeClr val="lt1"/>
                        </a:solidFill>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r>
              <a:tr h="280225">
                <a:tc>
                  <a:txBody>
                    <a:bodyPr/>
                    <a:lstStyle/>
                    <a:p>
                      <a:pPr indent="0" lvl="0" marL="0" rtl="0" algn="l">
                        <a:spcBef>
                          <a:spcPts val="0"/>
                        </a:spcBef>
                        <a:spcAft>
                          <a:spcPts val="0"/>
                        </a:spcAft>
                        <a:buNone/>
                      </a:pPr>
                      <a:r>
                        <a:rPr b="1" lang="en" sz="1100">
                          <a:solidFill>
                            <a:schemeClr val="dk1"/>
                          </a:solidFill>
                          <a:latin typeface="Calibri"/>
                          <a:ea typeface="Calibri"/>
                          <a:cs typeface="Calibri"/>
                          <a:sym typeface="Calibri"/>
                        </a:rPr>
                        <a:t>Income</a:t>
                      </a:r>
                      <a:endParaRPr sz="1100">
                        <a:solidFill>
                          <a:schemeClr val="dk1"/>
                        </a:solidFill>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 sz="1100">
                          <a:solidFill>
                            <a:schemeClr val="dk1"/>
                          </a:solidFill>
                          <a:latin typeface="Calibri"/>
                          <a:ea typeface="Calibri"/>
                          <a:cs typeface="Calibri"/>
                          <a:sym typeface="Calibri"/>
                        </a:rPr>
                        <a:t>Anova Test</a:t>
                      </a:r>
                      <a:endParaRPr b="1" sz="1100">
                        <a:solidFill>
                          <a:schemeClr val="dk1"/>
                        </a:solidFill>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n" sz="1100">
                          <a:solidFill>
                            <a:schemeClr val="dk1"/>
                          </a:solidFill>
                          <a:latin typeface="Calibri"/>
                          <a:ea typeface="Calibri"/>
                          <a:cs typeface="Calibri"/>
                          <a:sym typeface="Calibri"/>
                        </a:rPr>
                        <a:t>Income are not significantly difference</a:t>
                      </a:r>
                      <a:endParaRPr b="1" sz="1100">
                        <a:solidFill>
                          <a:schemeClr val="dk1"/>
                        </a:solidFill>
                        <a:highlight>
                          <a:srgbClr val="FFFFFF"/>
                        </a:highlight>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FFFF00"/>
                    </a:solidFill>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Age</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Anova Test</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Age are significantly difference</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Experience</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Anova Test</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Experience are significantly difference</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CURRENT_JOB_YRS</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Anova Test</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Current job years are significantly difference</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114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CURRENT_HOUSE_YRS</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Anova Test</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Current house years are significantly difference</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1980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Car_Ownership</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Profession</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CITY</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STATE</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Married/Single</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0225">
                <a:tc>
                  <a:txBody>
                    <a:bodyPr/>
                    <a:lstStyle/>
                    <a:p>
                      <a:pPr indent="0" lvl="0" marL="0" rtl="0" algn="l">
                        <a:lnSpc>
                          <a:spcPct val="100000"/>
                        </a:lnSpc>
                        <a:spcBef>
                          <a:spcPts val="0"/>
                        </a:spcBef>
                        <a:spcAft>
                          <a:spcPts val="0"/>
                        </a:spcAft>
                        <a:buNone/>
                      </a:pPr>
                      <a:r>
                        <a:rPr b="1" lang="en" sz="1100">
                          <a:solidFill>
                            <a:srgbClr val="000000"/>
                          </a:solidFill>
                          <a:latin typeface="Calibri"/>
                          <a:ea typeface="Calibri"/>
                          <a:cs typeface="Calibri"/>
                          <a:sym typeface="Calibri"/>
                        </a:rPr>
                        <a:t>House_Ownership</a:t>
                      </a:r>
                      <a:endParaRPr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ctr">
                        <a:spcBef>
                          <a:spcPts val="0"/>
                        </a:spcBef>
                        <a:spcAft>
                          <a:spcPts val="0"/>
                        </a:spcAft>
                        <a:buNone/>
                      </a:pPr>
                      <a:r>
                        <a:rPr b="1" lang="en" sz="1100">
                          <a:latin typeface="Calibri"/>
                          <a:ea typeface="Calibri"/>
                          <a:cs typeface="Calibri"/>
                          <a:sym typeface="Calibri"/>
                        </a:rPr>
                        <a:t>Chi-Square Test</a:t>
                      </a:r>
                      <a:endParaRPr b="1" sz="1100">
                        <a:latin typeface="Calibri"/>
                        <a:ea typeface="Calibri"/>
                        <a:cs typeface="Calibri"/>
                        <a:sym typeface="Calibri"/>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Has correlation with Risk_Flag</a:t>
                      </a:r>
                      <a:endParaRPr/>
                    </a:p>
                  </a:txBody>
                  <a:tcPr marT="0" marB="0" marR="91425" marL="91425" anchor="ctr">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
        <p:nvSpPr>
          <p:cNvPr id="660" name="Google Shape;660;p79"/>
          <p:cNvSpPr/>
          <p:nvPr/>
        </p:nvSpPr>
        <p:spPr>
          <a:xfrm>
            <a:off x="278600" y="706400"/>
            <a:ext cx="7126500" cy="31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Income does not have a significant effect on the risk flag.</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p:nvPr/>
        </p:nvSpPr>
        <p:spPr>
          <a:xfrm>
            <a:off x="13875" y="0"/>
            <a:ext cx="5039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6" name="Google Shape;666;p80"/>
          <p:cNvSpPr txBox="1"/>
          <p:nvPr>
            <p:ph type="title"/>
          </p:nvPr>
        </p:nvSpPr>
        <p:spPr>
          <a:xfrm>
            <a:off x="616875" y="2026850"/>
            <a:ext cx="3833400" cy="868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solidFill>
                  <a:schemeClr val="lt1"/>
                </a:solidFill>
              </a:rPr>
              <a:t>Data Pre-Processing</a:t>
            </a:r>
            <a:endParaRPr sz="3400">
              <a:solidFill>
                <a:schemeClr val="lt1"/>
              </a:solidFill>
            </a:endParaRPr>
          </a:p>
        </p:txBody>
      </p:sp>
      <p:sp>
        <p:nvSpPr>
          <p:cNvPr id="667" name="Google Shape;667;p80"/>
          <p:cNvSpPr txBox="1"/>
          <p:nvPr>
            <p:ph idx="1" type="body"/>
          </p:nvPr>
        </p:nvSpPr>
        <p:spPr>
          <a:xfrm>
            <a:off x="5217182" y="161925"/>
            <a:ext cx="1752600" cy="13908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Missing Values</a:t>
            </a:r>
            <a:endParaRPr sz="2500"/>
          </a:p>
        </p:txBody>
      </p:sp>
      <p:sp>
        <p:nvSpPr>
          <p:cNvPr id="668" name="Google Shape;668;p80"/>
          <p:cNvSpPr txBox="1"/>
          <p:nvPr>
            <p:ph idx="6" type="body"/>
          </p:nvPr>
        </p:nvSpPr>
        <p:spPr>
          <a:xfrm>
            <a:off x="7251044" y="1876425"/>
            <a:ext cx="1752600" cy="13908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Duplicated Values</a:t>
            </a:r>
            <a:endParaRPr sz="2500"/>
          </a:p>
        </p:txBody>
      </p:sp>
      <p:sp>
        <p:nvSpPr>
          <p:cNvPr id="669" name="Google Shape;669;p80"/>
          <p:cNvSpPr txBox="1"/>
          <p:nvPr>
            <p:ph idx="6" type="body"/>
          </p:nvPr>
        </p:nvSpPr>
        <p:spPr>
          <a:xfrm>
            <a:off x="5217175" y="3738800"/>
            <a:ext cx="1752600" cy="1095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Outliers</a:t>
            </a:r>
            <a:endParaRPr sz="2500"/>
          </a:p>
        </p:txBody>
      </p:sp>
      <p:sp>
        <p:nvSpPr>
          <p:cNvPr id="670" name="Google Shape;670;p80"/>
          <p:cNvSpPr/>
          <p:nvPr/>
        </p:nvSpPr>
        <p:spPr>
          <a:xfrm>
            <a:off x="616875" y="2784500"/>
            <a:ext cx="2408700" cy="11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1"/>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Missing &amp; Duplicated Values</a:t>
            </a:r>
            <a:endParaRPr/>
          </a:p>
        </p:txBody>
      </p:sp>
      <p:sp>
        <p:nvSpPr>
          <p:cNvPr id="676" name="Google Shape;676;p81"/>
          <p:cNvSpPr txBox="1"/>
          <p:nvPr>
            <p:ph idx="1" type="body"/>
          </p:nvPr>
        </p:nvSpPr>
        <p:spPr>
          <a:xfrm>
            <a:off x="409575" y="1088231"/>
            <a:ext cx="3049200" cy="3414600"/>
          </a:xfrm>
          <a:prstGeom prst="rect">
            <a:avLst/>
          </a:prstGeom>
        </p:spPr>
        <p:txBody>
          <a:bodyPr anchorCtr="0" anchor="ctr" bIns="34275" lIns="68575" spcFirstLastPara="1" rIns="68575" wrap="square" tIns="34275">
            <a:normAutofit/>
          </a:bodyPr>
          <a:lstStyle/>
          <a:p>
            <a:pPr indent="0" lvl="0" marL="0" rtl="0" algn="l">
              <a:lnSpc>
                <a:spcPct val="115000"/>
              </a:lnSpc>
              <a:spcBef>
                <a:spcPts val="0"/>
              </a:spcBef>
              <a:spcAft>
                <a:spcPts val="0"/>
              </a:spcAft>
              <a:buNone/>
            </a:pPr>
            <a:r>
              <a:rPr lang="en" sz="1600"/>
              <a:t>The dataset consists of </a:t>
            </a:r>
            <a:endParaRPr sz="1600"/>
          </a:p>
          <a:p>
            <a:pPr indent="0" lvl="0" marL="0" rtl="0" algn="l">
              <a:lnSpc>
                <a:spcPct val="115000"/>
              </a:lnSpc>
              <a:spcBef>
                <a:spcPts val="0"/>
              </a:spcBef>
              <a:spcAft>
                <a:spcPts val="0"/>
              </a:spcAft>
              <a:buNone/>
            </a:pPr>
            <a:r>
              <a:rPr lang="en" sz="1600"/>
              <a:t>252,000 rows and 13 columns, with</a:t>
            </a:r>
            <a:r>
              <a:rPr lang="en" sz="1600">
                <a:solidFill>
                  <a:srgbClr val="FF0000"/>
                </a:solidFill>
              </a:rPr>
              <a:t> </a:t>
            </a:r>
            <a:r>
              <a:rPr b="1" lang="en" sz="1600">
                <a:solidFill>
                  <a:srgbClr val="FFFF00"/>
                </a:solidFill>
              </a:rPr>
              <a:t>no missing data and duplicated data.</a:t>
            </a:r>
            <a:endParaRPr b="1" sz="1600">
              <a:solidFill>
                <a:srgbClr val="FFFF00"/>
              </a:solidFill>
            </a:endParaRPr>
          </a:p>
        </p:txBody>
      </p:sp>
      <p:graphicFrame>
        <p:nvGraphicFramePr>
          <p:cNvPr id="677" name="Google Shape;677;p81"/>
          <p:cNvGraphicFramePr/>
          <p:nvPr/>
        </p:nvGraphicFramePr>
        <p:xfrm>
          <a:off x="3671875" y="925125"/>
          <a:ext cx="3000000" cy="3000000"/>
        </p:xfrm>
        <a:graphic>
          <a:graphicData uri="http://schemas.openxmlformats.org/drawingml/2006/table">
            <a:tbl>
              <a:tblPr>
                <a:noFill/>
                <a:tableStyleId>{38686C44-A1F1-4C2F-886F-EBDFF02EA456}</a:tableStyleId>
              </a:tblPr>
              <a:tblGrid>
                <a:gridCol w="2379700"/>
                <a:gridCol w="1498175"/>
                <a:gridCol w="1369150"/>
              </a:tblGrid>
              <a:tr h="257650">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Feature</a:t>
                      </a:r>
                      <a:endParaRPr b="1" sz="1100">
                        <a:solidFill>
                          <a:schemeClr val="lt1"/>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Missing Value</a:t>
                      </a:r>
                      <a:endParaRPr b="1" sz="1100">
                        <a:solidFill>
                          <a:schemeClr val="lt1"/>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c>
                  <a:txBody>
                    <a:bodyPr/>
                    <a:lstStyle/>
                    <a:p>
                      <a:pPr indent="0" lvl="0" marL="0" rtl="0" algn="ctr">
                        <a:spcBef>
                          <a:spcPts val="0"/>
                        </a:spcBef>
                        <a:spcAft>
                          <a:spcPts val="0"/>
                        </a:spcAft>
                        <a:buNone/>
                      </a:pPr>
                      <a:r>
                        <a:rPr b="1" lang="en" sz="1100">
                          <a:solidFill>
                            <a:schemeClr val="lt1"/>
                          </a:solidFill>
                          <a:latin typeface="Calibri"/>
                          <a:ea typeface="Calibri"/>
                          <a:cs typeface="Calibri"/>
                          <a:sym typeface="Calibri"/>
                        </a:rPr>
                        <a:t>Duplicated Value</a:t>
                      </a:r>
                      <a:endParaRPr b="1" sz="1100">
                        <a:solidFill>
                          <a:schemeClr val="lt1"/>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2C85AE"/>
                    </a:solidFill>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Id</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Income</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Age</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Experience</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Married/Single</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87900">
                <a:tc>
                  <a:txBody>
                    <a:bodyPr/>
                    <a:lstStyle/>
                    <a:p>
                      <a:pPr indent="0" lvl="0" marL="0" rtl="0" algn="l">
                        <a:lnSpc>
                          <a:spcPct val="100000"/>
                        </a:lnSpc>
                        <a:spcBef>
                          <a:spcPts val="0"/>
                        </a:spcBef>
                        <a:spcAft>
                          <a:spcPts val="0"/>
                        </a:spcAft>
                        <a:buNone/>
                      </a:pPr>
                      <a:r>
                        <a:rPr b="1" lang="en" sz="1100">
                          <a:solidFill>
                            <a:srgbClr val="000000"/>
                          </a:solidFill>
                          <a:latin typeface="Calibri"/>
                          <a:ea typeface="Calibri"/>
                          <a:cs typeface="Calibri"/>
                          <a:sym typeface="Calibri"/>
                        </a:rPr>
                        <a:t>House_Ownership</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95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Car_Ownership</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Profession</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CITY</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STATE</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CURRENT_JOB_YRS</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5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CURRENT_HOUSE_YRS</a:t>
                      </a:r>
                      <a:endParaRPr sz="1100">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highlight>
                          <a:srgbClr val="FFFFFF"/>
                        </a:highlight>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07650">
                <a:tc>
                  <a:txBody>
                    <a:bodyPr/>
                    <a:lstStyle/>
                    <a:p>
                      <a:pPr indent="0" lvl="0" marL="0" rtl="0" algn="l">
                        <a:spcBef>
                          <a:spcPts val="0"/>
                        </a:spcBef>
                        <a:spcAft>
                          <a:spcPts val="0"/>
                        </a:spcAft>
                        <a:buNone/>
                      </a:pPr>
                      <a:r>
                        <a:rPr b="1" lang="en" sz="1100">
                          <a:solidFill>
                            <a:srgbClr val="000000"/>
                          </a:solidFill>
                          <a:latin typeface="Calibri"/>
                          <a:ea typeface="Calibri"/>
                          <a:cs typeface="Calibri"/>
                          <a:sym typeface="Calibri"/>
                        </a:rPr>
                        <a:t>Risk_Flag</a:t>
                      </a:r>
                      <a:endParaRPr sz="1100">
                        <a:solidFill>
                          <a:srgbClr val="000000"/>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0</a:t>
                      </a:r>
                      <a:endParaRPr b="1" sz="1100">
                        <a:solidFill>
                          <a:srgbClr val="000000"/>
                        </a:solidFill>
                        <a:latin typeface="Calibri"/>
                        <a:ea typeface="Calibri"/>
                        <a:cs typeface="Calibri"/>
                        <a:sym typeface="Calibri"/>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2"/>
          <p:cNvSpPr txBox="1"/>
          <p:nvPr>
            <p:ph type="ctrTitle"/>
          </p:nvPr>
        </p:nvSpPr>
        <p:spPr>
          <a:xfrm>
            <a:off x="278606" y="3413522"/>
            <a:ext cx="8640300" cy="882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Outliers</a:t>
            </a:r>
            <a:endParaRPr/>
          </a:p>
        </p:txBody>
      </p:sp>
      <p:sp>
        <p:nvSpPr>
          <p:cNvPr id="683" name="Google Shape;683;p82"/>
          <p:cNvSpPr txBox="1"/>
          <p:nvPr>
            <p:ph idx="1" type="subTitle"/>
          </p:nvPr>
        </p:nvSpPr>
        <p:spPr>
          <a:xfrm>
            <a:off x="278600" y="4213378"/>
            <a:ext cx="8640300" cy="5730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t>The box plot visualization shows that </a:t>
            </a:r>
            <a:r>
              <a:rPr b="1" lang="en" sz="1500">
                <a:solidFill>
                  <a:srgbClr val="FFFF00"/>
                </a:solidFill>
              </a:rPr>
              <a:t>all numerical columns  have no outliers</a:t>
            </a:r>
            <a:r>
              <a:rPr lang="en" sz="1500"/>
              <a:t>, as there are no points outside the whiskers. This indicates a well-distributed dataset without extreme values</a:t>
            </a:r>
            <a:endParaRPr sz="1500"/>
          </a:p>
        </p:txBody>
      </p:sp>
      <p:pic>
        <p:nvPicPr>
          <p:cNvPr id="684" name="Google Shape;684;p82" title="download (9).png"/>
          <p:cNvPicPr preferRelativeResize="0"/>
          <p:nvPr/>
        </p:nvPicPr>
        <p:blipFill>
          <a:blip r:embed="rId3">
            <a:alphaModFix/>
          </a:blip>
          <a:stretch>
            <a:fillRect/>
          </a:stretch>
        </p:blipFill>
        <p:spPr>
          <a:xfrm>
            <a:off x="582750" y="353674"/>
            <a:ext cx="7802325" cy="255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3"/>
          <p:cNvSpPr/>
          <p:nvPr/>
        </p:nvSpPr>
        <p:spPr>
          <a:xfrm>
            <a:off x="451175" y="270700"/>
            <a:ext cx="8246400" cy="2797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0" name="Google Shape;690;p83"/>
          <p:cNvSpPr/>
          <p:nvPr>
            <p:ph idx="12" type="sldNum"/>
          </p:nvPr>
        </p:nvSpPr>
        <p:spPr>
          <a:xfrm>
            <a:off x="8639175" y="4936484"/>
            <a:ext cx="279900" cy="154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691" name="Google Shape;691;p83"/>
          <p:cNvSpPr txBox="1"/>
          <p:nvPr>
            <p:ph idx="1" type="body"/>
          </p:nvPr>
        </p:nvSpPr>
        <p:spPr>
          <a:xfrm>
            <a:off x="818600" y="3448624"/>
            <a:ext cx="1617300" cy="10842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New Feature</a:t>
            </a:r>
            <a:endParaRPr/>
          </a:p>
        </p:txBody>
      </p:sp>
      <p:sp>
        <p:nvSpPr>
          <p:cNvPr id="692" name="Google Shape;692;p83"/>
          <p:cNvSpPr txBox="1"/>
          <p:nvPr>
            <p:ph idx="7" type="body"/>
          </p:nvPr>
        </p:nvSpPr>
        <p:spPr>
          <a:xfrm>
            <a:off x="2799675" y="3448624"/>
            <a:ext cx="1617300" cy="10842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Feature Encoding</a:t>
            </a:r>
            <a:endParaRPr/>
          </a:p>
        </p:txBody>
      </p:sp>
      <p:sp>
        <p:nvSpPr>
          <p:cNvPr id="693" name="Google Shape;693;p83"/>
          <p:cNvSpPr txBox="1"/>
          <p:nvPr>
            <p:ph idx="8" type="body"/>
          </p:nvPr>
        </p:nvSpPr>
        <p:spPr>
          <a:xfrm>
            <a:off x="4780725" y="3448624"/>
            <a:ext cx="1617300" cy="10842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Feature Scaling</a:t>
            </a:r>
            <a:endParaRPr/>
          </a:p>
        </p:txBody>
      </p:sp>
      <p:sp>
        <p:nvSpPr>
          <p:cNvPr id="694" name="Google Shape;694;p83"/>
          <p:cNvSpPr txBox="1"/>
          <p:nvPr>
            <p:ph idx="9" type="body"/>
          </p:nvPr>
        </p:nvSpPr>
        <p:spPr>
          <a:xfrm>
            <a:off x="6761800" y="3448624"/>
            <a:ext cx="1617300" cy="10842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Handling Imbalance</a:t>
            </a:r>
            <a:endParaRPr/>
          </a:p>
        </p:txBody>
      </p:sp>
      <p:sp>
        <p:nvSpPr>
          <p:cNvPr id="695" name="Google Shape;695;p83"/>
          <p:cNvSpPr txBox="1"/>
          <p:nvPr>
            <p:ph type="title"/>
          </p:nvPr>
        </p:nvSpPr>
        <p:spPr>
          <a:xfrm>
            <a:off x="2435900" y="2276050"/>
            <a:ext cx="3833400" cy="868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solidFill>
                  <a:schemeClr val="lt1"/>
                </a:solidFill>
              </a:rPr>
              <a:t>Feature Engineering</a:t>
            </a:r>
            <a:endParaRPr sz="3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4"/>
          <p:cNvSpPr txBox="1"/>
          <p:nvPr>
            <p:ph type="title"/>
          </p:nvPr>
        </p:nvSpPr>
        <p:spPr>
          <a:xfrm>
            <a:off x="933450" y="195263"/>
            <a:ext cx="7277100" cy="729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New Feature</a:t>
            </a:r>
            <a:endParaRPr/>
          </a:p>
        </p:txBody>
      </p:sp>
      <p:sp>
        <p:nvSpPr>
          <p:cNvPr id="701" name="Google Shape;701;p84"/>
          <p:cNvSpPr/>
          <p:nvPr>
            <p:ph idx="12" type="sldNum"/>
          </p:nvPr>
        </p:nvSpPr>
        <p:spPr>
          <a:xfrm>
            <a:off x="8639175" y="4936484"/>
            <a:ext cx="279900" cy="154500"/>
          </a:xfrm>
          <a:prstGeom prst="rect">
            <a:avLst/>
          </a:prstGeom>
        </p:spPr>
        <p:txBody>
          <a:bodyPr anchorCtr="0" anchor="ctr" bIns="34275" lIns="68575" spcFirstLastPara="1" rIns="68575" wrap="square" tIns="34275">
            <a:noAutofit/>
          </a:bodyPr>
          <a:lstStyle/>
          <a:p>
            <a:pPr indent="-317500" lvl="0" marL="457200" rtl="0" algn="l">
              <a:spcBef>
                <a:spcPts val="0"/>
              </a:spcBef>
              <a:spcAft>
                <a:spcPts val="0"/>
              </a:spcAft>
              <a:buSzPts val="1400"/>
              <a:buAutoNum type="arabicPeriod"/>
            </a:pPr>
            <a:r>
              <a:rPr lang="en"/>
              <a:t>Income Level</a:t>
            </a:r>
            <a:endParaRPr/>
          </a:p>
        </p:txBody>
      </p:sp>
      <p:pic>
        <p:nvPicPr>
          <p:cNvPr id="702" name="Google Shape;702;p84" title="download (30).png"/>
          <p:cNvPicPr preferRelativeResize="0"/>
          <p:nvPr/>
        </p:nvPicPr>
        <p:blipFill>
          <a:blip r:embed="rId3">
            <a:alphaModFix/>
          </a:blip>
          <a:stretch>
            <a:fillRect/>
          </a:stretch>
        </p:blipFill>
        <p:spPr>
          <a:xfrm>
            <a:off x="4929700" y="1155900"/>
            <a:ext cx="3482601" cy="3182751"/>
          </a:xfrm>
          <a:prstGeom prst="rect">
            <a:avLst/>
          </a:prstGeom>
          <a:noFill/>
          <a:ln>
            <a:noFill/>
          </a:ln>
        </p:spPr>
      </p:pic>
      <p:sp>
        <p:nvSpPr>
          <p:cNvPr id="703" name="Google Shape;703;p84"/>
          <p:cNvSpPr txBox="1"/>
          <p:nvPr/>
        </p:nvSpPr>
        <p:spPr>
          <a:xfrm>
            <a:off x="9190275" y="3935725"/>
            <a:ext cx="399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704" name="Google Shape;704;p84"/>
          <p:cNvSpPr txBox="1"/>
          <p:nvPr>
            <p:ph idx="1" type="body"/>
          </p:nvPr>
        </p:nvSpPr>
        <p:spPr>
          <a:xfrm>
            <a:off x="409575" y="1228724"/>
            <a:ext cx="4010100" cy="3286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600"/>
              <a:t>Categorized Income into four levels (Low, Lower-Middle, Medium, High). A Chi-square Test, Income_Level showed that raw Income are significantly different between Risk_Flag categories. This suggests that</a:t>
            </a:r>
            <a:r>
              <a:rPr lang="en" sz="1600">
                <a:solidFill>
                  <a:srgbClr val="FF0000"/>
                </a:solidFill>
              </a:rPr>
              <a:t> Income_Level could be a better replacement for the original Income </a:t>
            </a:r>
            <a:r>
              <a:rPr lang="en" sz="1600"/>
              <a:t>feature.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5"/>
          <p:cNvSpPr txBox="1"/>
          <p:nvPr>
            <p:ph idx="1" type="subTitle"/>
          </p:nvPr>
        </p:nvSpPr>
        <p:spPr>
          <a:xfrm>
            <a:off x="278681" y="4237466"/>
            <a:ext cx="8640300" cy="413100"/>
          </a:xfrm>
          <a:prstGeom prst="rect">
            <a:avLst/>
          </a:prstGeom>
        </p:spPr>
        <p:txBody>
          <a:bodyPr anchorCtr="0" anchor="t" bIns="34275" lIns="68575" spcFirstLastPara="1" rIns="68575" wrap="square" tIns="34275">
            <a:noAutofit/>
          </a:bodyPr>
          <a:lstStyle/>
          <a:p>
            <a:pPr indent="0" lvl="0" marL="0" rtl="0" algn="ctr">
              <a:lnSpc>
                <a:spcPct val="115000"/>
              </a:lnSpc>
              <a:spcBef>
                <a:spcPts val="800"/>
              </a:spcBef>
              <a:spcAft>
                <a:spcPts val="0"/>
              </a:spcAft>
              <a:buSzPts val="605"/>
              <a:buNone/>
            </a:pPr>
            <a:r>
              <a:rPr b="1" lang="en" sz="1290">
                <a:solidFill>
                  <a:srgbClr val="FF0000"/>
                </a:solidFill>
              </a:rPr>
              <a:t>All features were retained </a:t>
            </a:r>
            <a:r>
              <a:rPr lang="en" sz="1290"/>
              <a:t>because none showed high multicollinearity (VIF &lt; 5), and even though their individual correlations with the target are low, they may still contribute valuable interactions or nonlinear effects in the model. </a:t>
            </a:r>
            <a:endParaRPr sz="1290"/>
          </a:p>
        </p:txBody>
      </p:sp>
      <p:sp>
        <p:nvSpPr>
          <p:cNvPr id="710" name="Google Shape;710;p85"/>
          <p:cNvSpPr txBox="1"/>
          <p:nvPr>
            <p:ph type="ctrTitle"/>
          </p:nvPr>
        </p:nvSpPr>
        <p:spPr>
          <a:xfrm>
            <a:off x="278606" y="3413522"/>
            <a:ext cx="8640300" cy="8823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4600"/>
              <a:t>Feature Selection</a:t>
            </a:r>
            <a:endParaRPr sz="4600"/>
          </a:p>
        </p:txBody>
      </p:sp>
      <p:pic>
        <p:nvPicPr>
          <p:cNvPr id="711" name="Google Shape;711;p85" title="download (34).png"/>
          <p:cNvPicPr preferRelativeResize="0"/>
          <p:nvPr/>
        </p:nvPicPr>
        <p:blipFill>
          <a:blip r:embed="rId3">
            <a:alphaModFix/>
          </a:blip>
          <a:stretch>
            <a:fillRect/>
          </a:stretch>
        </p:blipFill>
        <p:spPr>
          <a:xfrm>
            <a:off x="-3216" y="473700"/>
            <a:ext cx="4539116" cy="2718850"/>
          </a:xfrm>
          <a:prstGeom prst="rect">
            <a:avLst/>
          </a:prstGeom>
          <a:noFill/>
          <a:ln>
            <a:noFill/>
          </a:ln>
        </p:spPr>
      </p:pic>
      <p:pic>
        <p:nvPicPr>
          <p:cNvPr id="712" name="Google Shape;712;p85" title="download (33).png"/>
          <p:cNvPicPr preferRelativeResize="0"/>
          <p:nvPr/>
        </p:nvPicPr>
        <p:blipFill>
          <a:blip r:embed="rId4">
            <a:alphaModFix/>
          </a:blip>
          <a:stretch>
            <a:fillRect/>
          </a:stretch>
        </p:blipFill>
        <p:spPr>
          <a:xfrm>
            <a:off x="4535900" y="473700"/>
            <a:ext cx="4423676" cy="2639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68"/>
          <p:cNvGrpSpPr/>
          <p:nvPr/>
        </p:nvGrpSpPr>
        <p:grpSpPr>
          <a:xfrm>
            <a:off x="2429649" y="1464171"/>
            <a:ext cx="1925660" cy="2578121"/>
            <a:chOff x="1197040" y="1257301"/>
            <a:chExt cx="1982559" cy="2654300"/>
          </a:xfrm>
        </p:grpSpPr>
        <p:pic>
          <p:nvPicPr>
            <p:cNvPr id="553" name="Google Shape;553;p68"/>
            <p:cNvPicPr preferRelativeResize="0"/>
            <p:nvPr/>
          </p:nvPicPr>
          <p:blipFill rotWithShape="1">
            <a:blip r:embed="rId3">
              <a:alphaModFix/>
            </a:blip>
            <a:srcRect b="0" l="0" r="0" t="0"/>
            <a:stretch/>
          </p:blipFill>
          <p:spPr>
            <a:xfrm>
              <a:off x="1197040" y="1257301"/>
              <a:ext cx="1982559" cy="2654300"/>
            </a:xfrm>
            <a:prstGeom prst="rect">
              <a:avLst/>
            </a:prstGeom>
            <a:noFill/>
            <a:ln>
              <a:noFill/>
            </a:ln>
            <a:effectLst>
              <a:outerShdw blurRad="57150" rotWithShape="0" algn="bl" dir="5400000" dist="19050">
                <a:srgbClr val="000000">
                  <a:alpha val="49800"/>
                </a:srgbClr>
              </a:outerShdw>
            </a:effectLst>
          </p:spPr>
        </p:pic>
        <p:sp>
          <p:nvSpPr>
            <p:cNvPr id="554" name="Google Shape;554;p68"/>
            <p:cNvSpPr txBox="1"/>
            <p:nvPr/>
          </p:nvSpPr>
          <p:spPr>
            <a:xfrm>
              <a:off x="1373806" y="2978211"/>
              <a:ext cx="1659600" cy="759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1949E"/>
                </a:buClr>
                <a:buSzPts val="1300"/>
                <a:buFont typeface="Rubik ExtraBold"/>
                <a:buNone/>
              </a:pPr>
              <a:r>
                <a:rPr lang="en" sz="1300">
                  <a:solidFill>
                    <a:srgbClr val="01949E"/>
                  </a:solidFill>
                  <a:latin typeface="Rubik ExtraBold"/>
                  <a:ea typeface="Rubik ExtraBold"/>
                  <a:cs typeface="Rubik ExtraBold"/>
                  <a:sym typeface="Rubik ExtraBold"/>
                </a:rPr>
                <a:t>Putri Dewi Arisna</a:t>
              </a:r>
              <a:endParaRPr sz="1300">
                <a:solidFill>
                  <a:srgbClr val="01949E"/>
                </a:solidFill>
                <a:latin typeface="Rubik ExtraBold"/>
                <a:ea typeface="Rubik ExtraBold"/>
                <a:cs typeface="Rubik ExtraBold"/>
                <a:sym typeface="Rubik ExtraBold"/>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Project Manager </a:t>
              </a:r>
              <a:endParaRPr sz="1000">
                <a:solidFill>
                  <a:srgbClr val="01949E"/>
                </a:solidFill>
                <a:latin typeface="Rubik"/>
                <a:ea typeface="Rubik"/>
                <a:cs typeface="Rubik"/>
                <a:sym typeface="Rubik"/>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&amp; </a:t>
              </a:r>
              <a:endParaRPr sz="1000">
                <a:solidFill>
                  <a:srgbClr val="01949E"/>
                </a:solidFill>
                <a:latin typeface="Rubik"/>
                <a:ea typeface="Rubik"/>
                <a:cs typeface="Rubik"/>
                <a:sym typeface="Rubik"/>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Data Scientist</a:t>
              </a:r>
              <a:endParaRPr sz="1000">
                <a:solidFill>
                  <a:srgbClr val="01949E"/>
                </a:solidFill>
                <a:latin typeface="Rubik"/>
                <a:ea typeface="Rubik"/>
                <a:cs typeface="Rubik"/>
                <a:sym typeface="Rubik"/>
              </a:endParaRPr>
            </a:p>
          </p:txBody>
        </p:sp>
      </p:grpSp>
      <p:pic>
        <p:nvPicPr>
          <p:cNvPr id="555" name="Google Shape;555;p68"/>
          <p:cNvPicPr preferRelativeResize="0"/>
          <p:nvPr/>
        </p:nvPicPr>
        <p:blipFill rotWithShape="1">
          <a:blip r:embed="rId3">
            <a:alphaModFix/>
          </a:blip>
          <a:srcRect b="0" l="0" r="0" t="0"/>
          <a:stretch/>
        </p:blipFill>
        <p:spPr>
          <a:xfrm>
            <a:off x="4788701" y="1464171"/>
            <a:ext cx="1925662" cy="2578123"/>
          </a:xfrm>
          <a:prstGeom prst="rect">
            <a:avLst/>
          </a:prstGeom>
          <a:noFill/>
          <a:ln>
            <a:noFill/>
          </a:ln>
          <a:effectLst>
            <a:outerShdw blurRad="57150" rotWithShape="0" algn="bl" dir="5400000" dist="19050">
              <a:srgbClr val="000000">
                <a:alpha val="49800"/>
              </a:srgbClr>
            </a:outerShdw>
          </a:effectLst>
        </p:spPr>
      </p:pic>
      <p:sp>
        <p:nvSpPr>
          <p:cNvPr id="556" name="Google Shape;556;p68"/>
          <p:cNvSpPr txBox="1"/>
          <p:nvPr>
            <p:ph type="title"/>
          </p:nvPr>
        </p:nvSpPr>
        <p:spPr>
          <a:xfrm>
            <a:off x="1164825" y="195275"/>
            <a:ext cx="77541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Member Team</a:t>
            </a:r>
            <a:endParaRPr/>
          </a:p>
        </p:txBody>
      </p:sp>
      <p:pic>
        <p:nvPicPr>
          <p:cNvPr id="557" name="Google Shape;557;p68"/>
          <p:cNvPicPr preferRelativeResize="0"/>
          <p:nvPr/>
        </p:nvPicPr>
        <p:blipFill rotWithShape="1">
          <a:blip r:embed="rId4">
            <a:alphaModFix/>
          </a:blip>
          <a:srcRect b="25456" l="0" r="2884" t="0"/>
          <a:stretch/>
        </p:blipFill>
        <p:spPr>
          <a:xfrm>
            <a:off x="2664375" y="1585600"/>
            <a:ext cx="1485900" cy="1501500"/>
          </a:xfrm>
          <a:prstGeom prst="ellipse">
            <a:avLst/>
          </a:prstGeom>
          <a:noFill/>
          <a:ln>
            <a:noFill/>
          </a:ln>
        </p:spPr>
      </p:pic>
      <p:pic>
        <p:nvPicPr>
          <p:cNvPr id="558" name="Google Shape;558;p68"/>
          <p:cNvPicPr preferRelativeResize="0"/>
          <p:nvPr/>
        </p:nvPicPr>
        <p:blipFill rotWithShape="1">
          <a:blip r:embed="rId5">
            <a:alphaModFix/>
          </a:blip>
          <a:srcRect b="17584" l="0" r="0" t="6589"/>
          <a:stretch/>
        </p:blipFill>
        <p:spPr>
          <a:xfrm>
            <a:off x="5024475" y="1585600"/>
            <a:ext cx="1485900" cy="1501500"/>
          </a:xfrm>
          <a:prstGeom prst="ellipse">
            <a:avLst/>
          </a:prstGeom>
          <a:noFill/>
          <a:ln>
            <a:noFill/>
          </a:ln>
        </p:spPr>
      </p:pic>
      <p:sp>
        <p:nvSpPr>
          <p:cNvPr id="559" name="Google Shape;559;p68"/>
          <p:cNvSpPr txBox="1"/>
          <p:nvPr/>
        </p:nvSpPr>
        <p:spPr>
          <a:xfrm>
            <a:off x="4932837" y="3156513"/>
            <a:ext cx="1637400" cy="7380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1949E"/>
              </a:buClr>
              <a:buSzPts val="1300"/>
              <a:buFont typeface="Rubik ExtraBold"/>
              <a:buNone/>
            </a:pPr>
            <a:r>
              <a:rPr lang="en" sz="1300">
                <a:solidFill>
                  <a:srgbClr val="01949E"/>
                </a:solidFill>
                <a:latin typeface="Rubik ExtraBold"/>
                <a:ea typeface="Rubik ExtraBold"/>
                <a:cs typeface="Rubik ExtraBold"/>
                <a:sym typeface="Rubik ExtraBold"/>
              </a:rPr>
              <a:t>Filza Syazwina Riza</a:t>
            </a:r>
            <a:endParaRPr sz="1300">
              <a:solidFill>
                <a:srgbClr val="01949E"/>
              </a:solidFill>
              <a:latin typeface="Rubik ExtraBold"/>
              <a:ea typeface="Rubik ExtraBold"/>
              <a:cs typeface="Rubik ExtraBold"/>
              <a:sym typeface="Rubik ExtraBold"/>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Data Analyst </a:t>
            </a:r>
            <a:endParaRPr sz="1000">
              <a:solidFill>
                <a:srgbClr val="01949E"/>
              </a:solidFill>
              <a:latin typeface="Rubik"/>
              <a:ea typeface="Rubik"/>
              <a:cs typeface="Rubik"/>
              <a:sym typeface="Rubik"/>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&amp; </a:t>
            </a:r>
            <a:endParaRPr sz="1000">
              <a:solidFill>
                <a:srgbClr val="01949E"/>
              </a:solidFill>
              <a:latin typeface="Rubik"/>
              <a:ea typeface="Rubik"/>
              <a:cs typeface="Rubik"/>
              <a:sym typeface="Rubik"/>
            </a:endParaRPr>
          </a:p>
          <a:p>
            <a:pPr indent="0" lvl="0" marL="0" marR="0" rtl="0" algn="ctr">
              <a:lnSpc>
                <a:spcPct val="115000"/>
              </a:lnSpc>
              <a:spcBef>
                <a:spcPts val="0"/>
              </a:spcBef>
              <a:spcAft>
                <a:spcPts val="0"/>
              </a:spcAft>
              <a:buClr>
                <a:srgbClr val="01949E"/>
              </a:buClr>
              <a:buSzPts val="1300"/>
              <a:buFont typeface="Rubik ExtraBold"/>
              <a:buNone/>
            </a:pPr>
            <a:r>
              <a:rPr lang="en" sz="1000">
                <a:solidFill>
                  <a:srgbClr val="01949E"/>
                </a:solidFill>
                <a:latin typeface="Rubik"/>
                <a:ea typeface="Rubik"/>
                <a:cs typeface="Rubik"/>
                <a:sym typeface="Rubik"/>
              </a:rPr>
              <a:t>Data Engineer</a:t>
            </a:r>
            <a:endParaRPr sz="1000">
              <a:solidFill>
                <a:srgbClr val="01949E"/>
              </a:solidFill>
              <a:latin typeface="Rubik"/>
              <a:ea typeface="Rubik"/>
              <a:cs typeface="Rubik"/>
              <a:sym typeface="Rubik"/>
            </a:endParaRPr>
          </a:p>
        </p:txBody>
      </p:sp>
      <p:pic>
        <p:nvPicPr>
          <p:cNvPr id="560" name="Google Shape;560;p68"/>
          <p:cNvPicPr preferRelativeResize="0"/>
          <p:nvPr>
            <p:ph idx="2" type="pic"/>
          </p:nvPr>
        </p:nvPicPr>
        <p:blipFill rotWithShape="1">
          <a:blip r:embed="rId6">
            <a:alphaModFix/>
          </a:blip>
          <a:srcRect b="1559" l="0" r="0" t="1559"/>
          <a:stretch/>
        </p:blipFill>
        <p:spPr>
          <a:xfrm>
            <a:off x="389250" y="195275"/>
            <a:ext cx="583640" cy="565499"/>
          </a:xfrm>
          <a:prstGeom prst="rect">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6"/>
          <p:cNvSpPr/>
          <p:nvPr/>
        </p:nvSpPr>
        <p:spPr>
          <a:xfrm>
            <a:off x="413600" y="1099200"/>
            <a:ext cx="2538900" cy="34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lt1"/>
                </a:solidFill>
                <a:latin typeface="Calibri"/>
                <a:ea typeface="Calibri"/>
                <a:cs typeface="Calibri"/>
                <a:sym typeface="Calibri"/>
              </a:rPr>
              <a:t>One-hot encoding </a:t>
            </a:r>
            <a:endParaRPr b="1" sz="1500">
              <a:solidFill>
                <a:schemeClr val="lt1"/>
              </a:solidFill>
              <a:latin typeface="Calibri"/>
              <a:ea typeface="Calibri"/>
              <a:cs typeface="Calibri"/>
              <a:sym typeface="Calibri"/>
            </a:endParaRPr>
          </a:p>
          <a:p>
            <a:pPr indent="-228600" lvl="0" marL="171450" rtl="0" algn="just">
              <a:lnSpc>
                <a:spcPct val="115000"/>
              </a:lnSpc>
              <a:spcBef>
                <a:spcPts val="0"/>
              </a:spcBef>
              <a:spcAft>
                <a:spcPts val="0"/>
              </a:spcAft>
              <a:buNone/>
            </a:pPr>
            <a:r>
              <a:t/>
            </a:r>
            <a:endParaRPr sz="1100">
              <a:solidFill>
                <a:schemeClr val="lt1"/>
              </a:solidFill>
              <a:latin typeface="Calibri"/>
              <a:ea typeface="Calibri"/>
              <a:cs typeface="Calibri"/>
              <a:sym typeface="Calibri"/>
            </a:endParaRPr>
          </a:p>
          <a:p>
            <a:pPr indent="0" lvl="0" marL="171450" rtl="0" algn="just">
              <a:lnSpc>
                <a:spcPct val="115000"/>
              </a:lnSpc>
              <a:spcBef>
                <a:spcPts val="0"/>
              </a:spcBef>
              <a:spcAft>
                <a:spcPts val="0"/>
              </a:spcAft>
              <a:buNone/>
            </a:pPr>
            <a:r>
              <a:rPr lang="en" sz="1100">
                <a:solidFill>
                  <a:schemeClr val="lt1"/>
                </a:solidFill>
                <a:latin typeface="Calibri"/>
                <a:ea typeface="Calibri"/>
                <a:cs typeface="Calibri"/>
                <a:sym typeface="Calibri"/>
              </a:rPr>
              <a:t>One-hot encoding is chosen because the categorical features (</a:t>
            </a:r>
            <a:r>
              <a:rPr b="1" lang="en" sz="1100">
                <a:solidFill>
                  <a:schemeClr val="lt1"/>
                </a:solidFill>
                <a:latin typeface="Calibri"/>
                <a:ea typeface="Calibri"/>
                <a:cs typeface="Calibri"/>
                <a:sym typeface="Calibri"/>
              </a:rPr>
              <a:t>Car Ownership, Marital Status, and House Ownership</a:t>
            </a:r>
            <a:r>
              <a:rPr lang="en" sz="1100">
                <a:solidFill>
                  <a:schemeClr val="lt1"/>
                </a:solidFill>
                <a:latin typeface="Calibri"/>
                <a:ea typeface="Calibri"/>
                <a:cs typeface="Calibri"/>
                <a:sym typeface="Calibri"/>
              </a:rPr>
              <a:t>) have </a:t>
            </a:r>
            <a:r>
              <a:rPr b="1" lang="en" sz="1100">
                <a:solidFill>
                  <a:schemeClr val="lt1"/>
                </a:solidFill>
                <a:latin typeface="Calibri"/>
                <a:ea typeface="Calibri"/>
                <a:cs typeface="Calibri"/>
                <a:sym typeface="Calibri"/>
              </a:rPr>
              <a:t>no ordinal relationship</a:t>
            </a:r>
            <a:r>
              <a:rPr lang="en" sz="1100">
                <a:solidFill>
                  <a:schemeClr val="lt1"/>
                </a:solidFill>
                <a:latin typeface="Calibri"/>
                <a:ea typeface="Calibri"/>
                <a:cs typeface="Calibri"/>
                <a:sym typeface="Calibri"/>
              </a:rPr>
              <a:t>. </a:t>
            </a:r>
            <a:endParaRPr sz="1100">
              <a:solidFill>
                <a:schemeClr val="lt1"/>
              </a:solidFill>
              <a:latin typeface="Calibri"/>
              <a:ea typeface="Calibri"/>
              <a:cs typeface="Calibri"/>
              <a:sym typeface="Calibri"/>
            </a:endParaRPr>
          </a:p>
          <a:p>
            <a:pPr indent="0" lvl="0" marL="171450" rtl="0" algn="just">
              <a:lnSpc>
                <a:spcPct val="115000"/>
              </a:lnSpc>
              <a:spcBef>
                <a:spcPts val="0"/>
              </a:spcBef>
              <a:spcAft>
                <a:spcPts val="0"/>
              </a:spcAft>
              <a:buNone/>
            </a:pPr>
            <a:r>
              <a:rPr lang="en" sz="1100">
                <a:solidFill>
                  <a:schemeClr val="lt1"/>
                </a:solidFill>
                <a:latin typeface="Calibri"/>
                <a:ea typeface="Calibri"/>
                <a:cs typeface="Calibri"/>
                <a:sym typeface="Calibri"/>
              </a:rPr>
              <a:t>This method prevents misleading interpretations that might arise if they were assigned numerical values. </a:t>
            </a:r>
            <a:endParaRPr sz="1100">
              <a:latin typeface="Calibri"/>
              <a:ea typeface="Calibri"/>
              <a:cs typeface="Calibri"/>
              <a:sym typeface="Calibri"/>
            </a:endParaRPr>
          </a:p>
        </p:txBody>
      </p:sp>
      <p:sp>
        <p:nvSpPr>
          <p:cNvPr id="718" name="Google Shape;718;p86"/>
          <p:cNvSpPr/>
          <p:nvPr/>
        </p:nvSpPr>
        <p:spPr>
          <a:xfrm>
            <a:off x="3213000" y="1065175"/>
            <a:ext cx="2603400" cy="3421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1450" rtl="0" algn="ctr">
              <a:lnSpc>
                <a:spcPct val="115000"/>
              </a:lnSpc>
              <a:spcBef>
                <a:spcPts val="0"/>
              </a:spcBef>
              <a:spcAft>
                <a:spcPts val="0"/>
              </a:spcAft>
              <a:buNone/>
            </a:pPr>
            <a:r>
              <a:t/>
            </a:r>
            <a:endParaRPr sz="1100">
              <a:solidFill>
                <a:schemeClr val="lt1"/>
              </a:solidFill>
              <a:latin typeface="Calibri"/>
              <a:ea typeface="Calibri"/>
              <a:cs typeface="Calibri"/>
              <a:sym typeface="Calibri"/>
            </a:endParaRPr>
          </a:p>
          <a:p>
            <a:pPr indent="0" lvl="0" marL="171450" rtl="0" algn="ctr">
              <a:lnSpc>
                <a:spcPct val="115000"/>
              </a:lnSpc>
              <a:spcBef>
                <a:spcPts val="0"/>
              </a:spcBef>
              <a:spcAft>
                <a:spcPts val="0"/>
              </a:spcAft>
              <a:buNone/>
            </a:pPr>
            <a:r>
              <a:rPr b="1" lang="en" sz="1500">
                <a:solidFill>
                  <a:schemeClr val="lt1"/>
                </a:solidFill>
                <a:latin typeface="Calibri"/>
                <a:ea typeface="Calibri"/>
                <a:cs typeface="Calibri"/>
                <a:sym typeface="Calibri"/>
              </a:rPr>
              <a:t>Label encoding </a:t>
            </a:r>
            <a:endParaRPr b="1" sz="1500">
              <a:solidFill>
                <a:schemeClr val="lt1"/>
              </a:solidFill>
              <a:latin typeface="Calibri"/>
              <a:ea typeface="Calibri"/>
              <a:cs typeface="Calibri"/>
              <a:sym typeface="Calibri"/>
            </a:endParaRPr>
          </a:p>
          <a:p>
            <a:pPr indent="0" lvl="0" marL="171450" rtl="0" algn="just">
              <a:lnSpc>
                <a:spcPct val="115000"/>
              </a:lnSpc>
              <a:spcBef>
                <a:spcPts val="0"/>
              </a:spcBef>
              <a:spcAft>
                <a:spcPts val="0"/>
              </a:spcAft>
              <a:buNone/>
            </a:pPr>
            <a:r>
              <a:t/>
            </a:r>
            <a:endParaRPr b="1" sz="1100">
              <a:solidFill>
                <a:schemeClr val="lt1"/>
              </a:solidFill>
              <a:latin typeface="Calibri"/>
              <a:ea typeface="Calibri"/>
              <a:cs typeface="Calibri"/>
              <a:sym typeface="Calibri"/>
            </a:endParaRPr>
          </a:p>
          <a:p>
            <a:pPr indent="0" lvl="0" marL="171450" rtl="0" algn="just">
              <a:lnSpc>
                <a:spcPct val="115000"/>
              </a:lnSpc>
              <a:spcBef>
                <a:spcPts val="0"/>
              </a:spcBef>
              <a:spcAft>
                <a:spcPts val="0"/>
              </a:spcAft>
              <a:buNone/>
            </a:pPr>
            <a:r>
              <a:rPr lang="en" sz="1100">
                <a:solidFill>
                  <a:schemeClr val="lt1"/>
                </a:solidFill>
                <a:latin typeface="Calibri"/>
                <a:ea typeface="Calibri"/>
                <a:cs typeface="Calibri"/>
                <a:sym typeface="Calibri"/>
              </a:rPr>
              <a:t>The </a:t>
            </a:r>
            <a:r>
              <a:rPr b="1" lang="en" sz="1100">
                <a:solidFill>
                  <a:schemeClr val="lt1"/>
                </a:solidFill>
                <a:latin typeface="Calibri"/>
                <a:ea typeface="Calibri"/>
                <a:cs typeface="Calibri"/>
                <a:sym typeface="Calibri"/>
              </a:rPr>
              <a:t>Income Level </a:t>
            </a:r>
            <a:r>
              <a:rPr lang="en" sz="1100">
                <a:solidFill>
                  <a:schemeClr val="lt1"/>
                </a:solidFill>
                <a:latin typeface="Calibri"/>
                <a:ea typeface="Calibri"/>
                <a:cs typeface="Calibri"/>
                <a:sym typeface="Calibri"/>
              </a:rPr>
              <a:t>column is ordinal, meaning it has a natural order. Label Encoding is applied, assigning numerical values (High = 3, Medium = 2, Lower-Middle=1, Low = 0). This method is suitable because it maintains the inherent ranking, ensuring that the numerical representation reflects the relative differences between income levels.</a:t>
            </a:r>
            <a:endParaRPr sz="1100">
              <a:latin typeface="Calibri"/>
              <a:ea typeface="Calibri"/>
              <a:cs typeface="Calibri"/>
              <a:sym typeface="Calibri"/>
            </a:endParaRPr>
          </a:p>
        </p:txBody>
      </p:sp>
      <p:sp>
        <p:nvSpPr>
          <p:cNvPr id="719" name="Google Shape;719;p86"/>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Feature Encoding</a:t>
            </a:r>
            <a:endParaRPr/>
          </a:p>
        </p:txBody>
      </p:sp>
      <p:sp>
        <p:nvSpPr>
          <p:cNvPr id="720" name="Google Shape;720;p86"/>
          <p:cNvSpPr/>
          <p:nvPr/>
        </p:nvSpPr>
        <p:spPr>
          <a:xfrm>
            <a:off x="6076900" y="1065175"/>
            <a:ext cx="2538900" cy="34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lt1"/>
                </a:solidFill>
                <a:latin typeface="Calibri"/>
                <a:ea typeface="Calibri"/>
                <a:cs typeface="Calibri"/>
                <a:sym typeface="Calibri"/>
              </a:rPr>
              <a:t>Target</a:t>
            </a:r>
            <a:r>
              <a:rPr b="1" lang="en" sz="1500">
                <a:solidFill>
                  <a:schemeClr val="lt1"/>
                </a:solidFill>
                <a:latin typeface="Calibri"/>
                <a:ea typeface="Calibri"/>
                <a:cs typeface="Calibri"/>
                <a:sym typeface="Calibri"/>
              </a:rPr>
              <a:t> encoding </a:t>
            </a:r>
            <a:endParaRPr b="1" sz="1500">
              <a:solidFill>
                <a:schemeClr val="lt1"/>
              </a:solidFill>
              <a:latin typeface="Calibri"/>
              <a:ea typeface="Calibri"/>
              <a:cs typeface="Calibri"/>
              <a:sym typeface="Calibri"/>
            </a:endParaRPr>
          </a:p>
          <a:p>
            <a:pPr indent="-228600" lvl="0" marL="171450" rtl="0" algn="just">
              <a:lnSpc>
                <a:spcPct val="115000"/>
              </a:lnSpc>
              <a:spcBef>
                <a:spcPts val="0"/>
              </a:spcBef>
              <a:spcAft>
                <a:spcPts val="0"/>
              </a:spcAft>
              <a:buNone/>
            </a:pPr>
            <a:r>
              <a:t/>
            </a:r>
            <a:endParaRPr sz="1100">
              <a:solidFill>
                <a:schemeClr val="lt1"/>
              </a:solidFill>
              <a:latin typeface="Calibri"/>
              <a:ea typeface="Calibri"/>
              <a:cs typeface="Calibri"/>
              <a:sym typeface="Calibri"/>
            </a:endParaRPr>
          </a:p>
          <a:p>
            <a:pPr indent="0" lvl="0" marL="171450" rtl="0" algn="just">
              <a:lnSpc>
                <a:spcPct val="115000"/>
              </a:lnSpc>
              <a:spcBef>
                <a:spcPts val="0"/>
              </a:spcBef>
              <a:spcAft>
                <a:spcPts val="0"/>
              </a:spcAft>
              <a:buNone/>
            </a:pPr>
            <a:r>
              <a:rPr lang="en" sz="1100">
                <a:solidFill>
                  <a:schemeClr val="lt1"/>
                </a:solidFill>
                <a:latin typeface="Calibri"/>
                <a:ea typeface="Calibri"/>
                <a:cs typeface="Calibri"/>
                <a:sym typeface="Calibri"/>
              </a:rPr>
              <a:t>Target encoding replaces categories with the average target value. It fits well for columns like </a:t>
            </a:r>
            <a:r>
              <a:rPr b="1" lang="en" sz="1100">
                <a:solidFill>
                  <a:schemeClr val="lt1"/>
                </a:solidFill>
                <a:latin typeface="Calibri"/>
                <a:ea typeface="Calibri"/>
                <a:cs typeface="Calibri"/>
                <a:sym typeface="Calibri"/>
              </a:rPr>
              <a:t>state, city, and profession</a:t>
            </a:r>
            <a:r>
              <a:rPr lang="en" sz="1100">
                <a:solidFill>
                  <a:schemeClr val="lt1"/>
                </a:solidFill>
                <a:latin typeface="Calibri"/>
                <a:ea typeface="Calibri"/>
                <a:cs typeface="Calibri"/>
                <a:sym typeface="Calibri"/>
              </a:rPr>
              <a:t> because these often have high cardinality (many unique values)</a:t>
            </a:r>
            <a:r>
              <a:rPr b="1" lang="en" sz="1100">
                <a:solidFill>
                  <a:schemeClr val="lt1"/>
                </a:solidFill>
                <a:latin typeface="Calibri"/>
                <a:ea typeface="Calibri"/>
                <a:cs typeface="Calibri"/>
                <a:sym typeface="Calibri"/>
              </a:rPr>
              <a:t>.</a:t>
            </a:r>
            <a:r>
              <a:rPr lang="en" sz="1100">
                <a:solidFill>
                  <a:schemeClr val="lt1"/>
                </a:solidFill>
                <a:latin typeface="Calibri"/>
                <a:ea typeface="Calibri"/>
                <a:cs typeface="Calibri"/>
                <a:sym typeface="Calibri"/>
              </a:rPr>
              <a:t> Target encoding preserves meaningful differences in target behavior across categories without creating too many columns like one-hot encoding.</a:t>
            </a:r>
            <a:endParaRPr sz="11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7"/>
          <p:cNvSpPr/>
          <p:nvPr/>
        </p:nvSpPr>
        <p:spPr>
          <a:xfrm>
            <a:off x="209500" y="1165425"/>
            <a:ext cx="5720100" cy="33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6" name="Google Shape;726;p87"/>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Feature Scaling</a:t>
            </a:r>
            <a:endParaRPr/>
          </a:p>
        </p:txBody>
      </p:sp>
      <p:grpSp>
        <p:nvGrpSpPr>
          <p:cNvPr id="727" name="Google Shape;727;p87"/>
          <p:cNvGrpSpPr/>
          <p:nvPr/>
        </p:nvGrpSpPr>
        <p:grpSpPr>
          <a:xfrm>
            <a:off x="278600" y="1362775"/>
            <a:ext cx="5594375" cy="2776036"/>
            <a:chOff x="278600" y="1362775"/>
            <a:chExt cx="5594375" cy="2776036"/>
          </a:xfrm>
        </p:grpSpPr>
        <p:pic>
          <p:nvPicPr>
            <p:cNvPr id="728" name="Google Shape;728;p87"/>
            <p:cNvPicPr preferRelativeResize="0"/>
            <p:nvPr/>
          </p:nvPicPr>
          <p:blipFill>
            <a:blip r:embed="rId3">
              <a:alphaModFix/>
            </a:blip>
            <a:stretch>
              <a:fillRect/>
            </a:stretch>
          </p:blipFill>
          <p:spPr>
            <a:xfrm>
              <a:off x="3171825" y="1362775"/>
              <a:ext cx="2701149" cy="1864093"/>
            </a:xfrm>
            <a:prstGeom prst="rect">
              <a:avLst/>
            </a:prstGeom>
            <a:noFill/>
            <a:ln>
              <a:noFill/>
            </a:ln>
          </p:spPr>
        </p:pic>
        <p:pic>
          <p:nvPicPr>
            <p:cNvPr id="729" name="Google Shape;729;p87"/>
            <p:cNvPicPr preferRelativeResize="0"/>
            <p:nvPr/>
          </p:nvPicPr>
          <p:blipFill>
            <a:blip r:embed="rId4">
              <a:alphaModFix/>
            </a:blip>
            <a:stretch>
              <a:fillRect/>
            </a:stretch>
          </p:blipFill>
          <p:spPr>
            <a:xfrm>
              <a:off x="278600" y="1362775"/>
              <a:ext cx="2680653" cy="1854503"/>
            </a:xfrm>
            <a:prstGeom prst="rect">
              <a:avLst/>
            </a:prstGeom>
            <a:noFill/>
            <a:ln>
              <a:noFill/>
            </a:ln>
          </p:spPr>
        </p:pic>
        <p:pic>
          <p:nvPicPr>
            <p:cNvPr id="730" name="Google Shape;730;p87"/>
            <p:cNvPicPr preferRelativeResize="0"/>
            <p:nvPr/>
          </p:nvPicPr>
          <p:blipFill>
            <a:blip r:embed="rId5">
              <a:alphaModFix/>
            </a:blip>
            <a:stretch>
              <a:fillRect/>
            </a:stretch>
          </p:blipFill>
          <p:spPr>
            <a:xfrm>
              <a:off x="278600" y="3217277"/>
              <a:ext cx="2680655" cy="921533"/>
            </a:xfrm>
            <a:prstGeom prst="rect">
              <a:avLst/>
            </a:prstGeom>
            <a:noFill/>
            <a:ln>
              <a:noFill/>
            </a:ln>
          </p:spPr>
        </p:pic>
      </p:grpSp>
      <p:sp>
        <p:nvSpPr>
          <p:cNvPr id="731" name="Google Shape;731;p87"/>
          <p:cNvSpPr/>
          <p:nvPr/>
        </p:nvSpPr>
        <p:spPr>
          <a:xfrm>
            <a:off x="6104725" y="1165425"/>
            <a:ext cx="2661900" cy="3333900"/>
          </a:xfrm>
          <a:prstGeom prst="rect">
            <a:avLst/>
          </a:prstGeom>
          <a:solidFill>
            <a:schemeClr val="accent1"/>
          </a:solidFill>
          <a:ln>
            <a:noFill/>
          </a:ln>
        </p:spPr>
        <p:txBody>
          <a:bodyPr anchorCtr="0" anchor="t" bIns="91425" lIns="91425" spcFirstLastPara="1" rIns="91425" wrap="square" tIns="91425">
            <a:noAutofit/>
          </a:bodyPr>
          <a:lstStyle/>
          <a:p>
            <a:pPr indent="0" lvl="0" marL="114300" marR="135959" rtl="0" algn="just">
              <a:spcBef>
                <a:spcPts val="0"/>
              </a:spcBef>
              <a:spcAft>
                <a:spcPts val="0"/>
              </a:spcAft>
              <a:buNone/>
            </a:pPr>
            <a:r>
              <a:rPr lang="en" sz="1300">
                <a:solidFill>
                  <a:schemeClr val="lt1"/>
                </a:solidFill>
                <a:latin typeface="Calibri"/>
                <a:ea typeface="Calibri"/>
                <a:cs typeface="Calibri"/>
                <a:sym typeface="Calibri"/>
              </a:rPr>
              <a:t>StandardScaler is effective in normalizing all analyzed numeric features, preserving the original distribution pattern without losing important information. This ensures that each feature has a uniform scale so that the machine learning model can learn more efficiently and accurately.</a:t>
            </a:r>
            <a:endParaRPr sz="1300">
              <a:solidFill>
                <a:schemeClr val="lt1"/>
              </a:solidFill>
              <a:latin typeface="Calibri"/>
              <a:ea typeface="Calibri"/>
              <a:cs typeface="Calibri"/>
              <a:sym typeface="Calibri"/>
            </a:endParaRPr>
          </a:p>
        </p:txBody>
      </p:sp>
      <p:sp>
        <p:nvSpPr>
          <p:cNvPr id="732" name="Google Shape;732;p87"/>
          <p:cNvSpPr/>
          <p:nvPr>
            <p:ph idx="2" type="chart"/>
          </p:nvPr>
        </p:nvSpPr>
        <p:spPr>
          <a:xfrm>
            <a:off x="286050" y="772717"/>
            <a:ext cx="4134300" cy="36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Using StandardScaler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Handling Imbalance (Undersampling)</a:t>
            </a:r>
            <a:endParaRPr/>
          </a:p>
        </p:txBody>
      </p:sp>
      <p:sp>
        <p:nvSpPr>
          <p:cNvPr id="738" name="Google Shape;738;p88"/>
          <p:cNvSpPr txBox="1"/>
          <p:nvPr>
            <p:ph idx="1" type="body"/>
          </p:nvPr>
        </p:nvSpPr>
        <p:spPr>
          <a:xfrm>
            <a:off x="409575" y="1088231"/>
            <a:ext cx="3049200" cy="3414600"/>
          </a:xfrm>
          <a:prstGeom prst="rect">
            <a:avLst/>
          </a:prstGeom>
        </p:spPr>
        <p:txBody>
          <a:bodyPr anchorCtr="0" anchor="t" bIns="34275" lIns="68575" spcFirstLastPara="1" rIns="68575" wrap="square" tIns="34275">
            <a:normAutofit/>
          </a:bodyPr>
          <a:lstStyle/>
          <a:p>
            <a:pPr indent="0" lvl="0" marL="0" rtl="0" algn="just">
              <a:spcBef>
                <a:spcPts val="800"/>
              </a:spcBef>
              <a:spcAft>
                <a:spcPts val="0"/>
              </a:spcAft>
              <a:buNone/>
            </a:pPr>
            <a:r>
              <a:rPr lang="en" sz="1400"/>
              <a:t>The best option to handle this is undersampling. Undersampling is used to overcome class imbalance so that the model is not biased towards the majority class, and is fairer in learning both classes, especially in risk detection.</a:t>
            </a:r>
            <a:endParaRPr sz="1400"/>
          </a:p>
        </p:txBody>
      </p:sp>
      <p:graphicFrame>
        <p:nvGraphicFramePr>
          <p:cNvPr id="739" name="Google Shape;739;p88"/>
          <p:cNvGraphicFramePr/>
          <p:nvPr/>
        </p:nvGraphicFramePr>
        <p:xfrm>
          <a:off x="4077150" y="925125"/>
          <a:ext cx="3000000" cy="3000000"/>
        </p:xfrm>
        <a:graphic>
          <a:graphicData uri="http://schemas.openxmlformats.org/drawingml/2006/table">
            <a:tbl>
              <a:tblPr>
                <a:noFill/>
                <a:tableStyleId>{38686C44-A1F1-4C2F-886F-EBDFF02EA456}</a:tableStyleId>
              </a:tblPr>
              <a:tblGrid>
                <a:gridCol w="1483725"/>
                <a:gridCol w="1483725"/>
                <a:gridCol w="1483725"/>
              </a:tblGrid>
              <a:tr h="381000">
                <a:tc>
                  <a:txBody>
                    <a:bodyPr/>
                    <a:lstStyle/>
                    <a:p>
                      <a:pPr indent="0" lvl="0" marL="0" rtl="0" algn="ctr">
                        <a:spcBef>
                          <a:spcPts val="0"/>
                        </a:spcBef>
                        <a:spcAft>
                          <a:spcPts val="0"/>
                        </a:spcAft>
                        <a:buNone/>
                      </a:pPr>
                      <a:r>
                        <a:rPr lang="en" sz="1200">
                          <a:solidFill>
                            <a:schemeClr val="lt1"/>
                          </a:solidFill>
                        </a:rPr>
                        <a:t>Risk_Flag</a:t>
                      </a:r>
                      <a:endParaRPr sz="1200">
                        <a:solidFill>
                          <a:schemeClr val="lt1"/>
                        </a:solidFill>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 sz="1200">
                          <a:solidFill>
                            <a:schemeClr val="lt1"/>
                          </a:solidFill>
                        </a:rPr>
                        <a:t>Before Undersampling</a:t>
                      </a:r>
                      <a:endParaRPr sz="1200">
                        <a:solidFill>
                          <a:schemeClr val="lt1"/>
                        </a:solidFill>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 sz="1200">
                          <a:solidFill>
                            <a:schemeClr val="lt1"/>
                          </a:solidFill>
                        </a:rPr>
                        <a:t>After Undersampling</a:t>
                      </a:r>
                      <a:endParaRPr sz="1200">
                        <a:solidFill>
                          <a:schemeClr val="lt1"/>
                        </a:solidFill>
                      </a:endParaRPr>
                    </a:p>
                  </a:txBody>
                  <a:tcPr marT="91425" marB="91425" marR="91425" marL="91425" anchor="ctr">
                    <a:solidFill>
                      <a:schemeClr val="accent1"/>
                    </a:solidFill>
                  </a:tcPr>
                </a:tc>
              </a:tr>
              <a:tr h="381000">
                <a:tc>
                  <a:txBody>
                    <a:bodyPr/>
                    <a:lstStyle/>
                    <a:p>
                      <a:pPr indent="0" lvl="0" marL="0" rtl="0" algn="l">
                        <a:spcBef>
                          <a:spcPts val="0"/>
                        </a:spcBef>
                        <a:spcAft>
                          <a:spcPts val="0"/>
                        </a:spcAft>
                        <a:buNone/>
                      </a:pPr>
                      <a:r>
                        <a:rPr lang="en" sz="1200"/>
                        <a:t>Not Risk (0)</a:t>
                      </a:r>
                      <a:endParaRPr sz="1200"/>
                    </a:p>
                  </a:txBody>
                  <a:tcPr marT="91425" marB="91425" marR="91425" marL="91425"/>
                </a:tc>
                <a:tc>
                  <a:txBody>
                    <a:bodyPr/>
                    <a:lstStyle/>
                    <a:p>
                      <a:pPr indent="0" lvl="0" marL="0" rtl="0" algn="l">
                        <a:spcBef>
                          <a:spcPts val="0"/>
                        </a:spcBef>
                        <a:spcAft>
                          <a:spcPts val="0"/>
                        </a:spcAft>
                        <a:buNone/>
                      </a:pPr>
                      <a:r>
                        <a:rPr lang="en" sz="1200"/>
                        <a:t>0.877</a:t>
                      </a:r>
                      <a:endParaRPr sz="1200"/>
                    </a:p>
                  </a:txBody>
                  <a:tcPr marT="91425" marB="91425" marR="91425" marL="91425"/>
                </a:tc>
                <a:tc>
                  <a:txBody>
                    <a:bodyPr/>
                    <a:lstStyle/>
                    <a:p>
                      <a:pPr indent="0" lvl="0" marL="0" rtl="0" algn="l">
                        <a:spcBef>
                          <a:spcPts val="0"/>
                        </a:spcBef>
                        <a:spcAft>
                          <a:spcPts val="0"/>
                        </a:spcAft>
                        <a:buNone/>
                      </a:pPr>
                      <a:r>
                        <a:rPr lang="en" sz="1200"/>
                        <a:t>0.5</a:t>
                      </a:r>
                      <a:endParaRPr sz="1200"/>
                    </a:p>
                  </a:txBody>
                  <a:tcPr marT="91425" marB="91425" marR="91425" marL="91425"/>
                </a:tc>
              </a:tr>
              <a:tr h="381000">
                <a:tc>
                  <a:txBody>
                    <a:bodyPr/>
                    <a:lstStyle/>
                    <a:p>
                      <a:pPr indent="0" lvl="0" marL="0" rtl="0" algn="l">
                        <a:spcBef>
                          <a:spcPts val="0"/>
                        </a:spcBef>
                        <a:spcAft>
                          <a:spcPts val="0"/>
                        </a:spcAft>
                        <a:buNone/>
                      </a:pPr>
                      <a:r>
                        <a:rPr lang="en" sz="1200"/>
                        <a:t>Risk (1)</a:t>
                      </a:r>
                      <a:endParaRPr sz="1200"/>
                    </a:p>
                  </a:txBody>
                  <a:tcPr marT="91425" marB="91425" marR="91425" marL="91425"/>
                </a:tc>
                <a:tc>
                  <a:txBody>
                    <a:bodyPr/>
                    <a:lstStyle/>
                    <a:p>
                      <a:pPr indent="0" lvl="0" marL="0" rtl="0" algn="l">
                        <a:spcBef>
                          <a:spcPts val="0"/>
                        </a:spcBef>
                        <a:spcAft>
                          <a:spcPts val="0"/>
                        </a:spcAft>
                        <a:buNone/>
                      </a:pPr>
                      <a:r>
                        <a:rPr lang="en" sz="1200"/>
                        <a:t>0.123</a:t>
                      </a:r>
                      <a:endParaRPr sz="1200"/>
                    </a:p>
                  </a:txBody>
                  <a:tcPr marT="91425" marB="91425" marR="91425" marL="91425"/>
                </a:tc>
                <a:tc>
                  <a:txBody>
                    <a:bodyPr/>
                    <a:lstStyle/>
                    <a:p>
                      <a:pPr indent="0" lvl="0" marL="0" rtl="0" algn="l">
                        <a:spcBef>
                          <a:spcPts val="0"/>
                        </a:spcBef>
                        <a:spcAft>
                          <a:spcPts val="0"/>
                        </a:spcAft>
                        <a:buNone/>
                      </a:pPr>
                      <a:r>
                        <a:rPr lang="en" sz="1200"/>
                        <a:t>0.5</a:t>
                      </a:r>
                      <a:endParaRPr sz="1200"/>
                    </a:p>
                  </a:txBody>
                  <a:tcPr marT="91425" marB="91425" marR="91425" marL="91425"/>
                </a:tc>
              </a:tr>
            </a:tbl>
          </a:graphicData>
        </a:graphic>
      </p:graphicFrame>
      <p:sp>
        <p:nvSpPr>
          <p:cNvPr id="740" name="Google Shape;740;p88"/>
          <p:cNvSpPr txBox="1"/>
          <p:nvPr>
            <p:ph idx="1" type="body"/>
          </p:nvPr>
        </p:nvSpPr>
        <p:spPr>
          <a:xfrm>
            <a:off x="4077325" y="2394225"/>
            <a:ext cx="1730400" cy="337800"/>
          </a:xfrm>
          <a:prstGeom prst="rect">
            <a:avLst/>
          </a:prstGeom>
        </p:spPr>
        <p:txBody>
          <a:bodyPr anchorCtr="0" anchor="t" bIns="34275" lIns="68575" spcFirstLastPara="1" rIns="68575" wrap="square" tIns="34275">
            <a:normAutofit fontScale="92500"/>
          </a:bodyPr>
          <a:lstStyle/>
          <a:p>
            <a:pPr indent="0" lvl="0" marL="0" rtl="0" algn="ctr">
              <a:spcBef>
                <a:spcPts val="800"/>
              </a:spcBef>
              <a:spcAft>
                <a:spcPts val="0"/>
              </a:spcAft>
              <a:buNone/>
            </a:pPr>
            <a:r>
              <a:rPr b="1" lang="en" sz="1400">
                <a:solidFill>
                  <a:schemeClr val="dk1"/>
                </a:solidFill>
              </a:rPr>
              <a:t>Before Undersampling</a:t>
            </a:r>
            <a:endParaRPr b="1" sz="1400">
              <a:solidFill>
                <a:schemeClr val="dk1"/>
              </a:solidFill>
            </a:endParaRPr>
          </a:p>
        </p:txBody>
      </p:sp>
      <p:sp>
        <p:nvSpPr>
          <p:cNvPr id="741" name="Google Shape;741;p88"/>
          <p:cNvSpPr txBox="1"/>
          <p:nvPr>
            <p:ph idx="1" type="body"/>
          </p:nvPr>
        </p:nvSpPr>
        <p:spPr>
          <a:xfrm>
            <a:off x="6807275" y="2396475"/>
            <a:ext cx="1730400" cy="337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n" sz="1250">
                <a:solidFill>
                  <a:schemeClr val="dk1"/>
                </a:solidFill>
              </a:rPr>
              <a:t>After </a:t>
            </a:r>
            <a:r>
              <a:rPr b="1" lang="en" sz="1250">
                <a:solidFill>
                  <a:schemeClr val="dk1"/>
                </a:solidFill>
              </a:rPr>
              <a:t>Undersampling</a:t>
            </a:r>
            <a:endParaRPr b="1" sz="1250">
              <a:solidFill>
                <a:schemeClr val="dk1"/>
              </a:solidFill>
            </a:endParaRPr>
          </a:p>
        </p:txBody>
      </p:sp>
      <p:pic>
        <p:nvPicPr>
          <p:cNvPr id="742" name="Google Shape;742;p88" title="download (14).png"/>
          <p:cNvPicPr preferRelativeResize="0"/>
          <p:nvPr/>
        </p:nvPicPr>
        <p:blipFill>
          <a:blip r:embed="rId3">
            <a:alphaModFix/>
          </a:blip>
          <a:stretch>
            <a:fillRect/>
          </a:stretch>
        </p:blipFill>
        <p:spPr>
          <a:xfrm>
            <a:off x="6322824" y="2686025"/>
            <a:ext cx="2325458" cy="2104424"/>
          </a:xfrm>
          <a:prstGeom prst="rect">
            <a:avLst/>
          </a:prstGeom>
          <a:noFill/>
          <a:ln>
            <a:noFill/>
          </a:ln>
        </p:spPr>
      </p:pic>
      <p:pic>
        <p:nvPicPr>
          <p:cNvPr id="743" name="Google Shape;743;p88" title="download (15).png"/>
          <p:cNvPicPr preferRelativeResize="0"/>
          <p:nvPr/>
        </p:nvPicPr>
        <p:blipFill>
          <a:blip r:embed="rId4">
            <a:alphaModFix/>
          </a:blip>
          <a:stretch>
            <a:fillRect/>
          </a:stretch>
        </p:blipFill>
        <p:spPr>
          <a:xfrm>
            <a:off x="3859050" y="2686025"/>
            <a:ext cx="2349886" cy="210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9"/>
          <p:cNvSpPr txBox="1"/>
          <p:nvPr>
            <p:ph idx="4294967295" type="title"/>
          </p:nvPr>
        </p:nvSpPr>
        <p:spPr>
          <a:xfrm>
            <a:off x="1493926" y="77275"/>
            <a:ext cx="71490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 Comparison</a:t>
            </a:r>
            <a:endParaRPr/>
          </a:p>
        </p:txBody>
      </p:sp>
      <p:graphicFrame>
        <p:nvGraphicFramePr>
          <p:cNvPr id="749" name="Google Shape;749;p89"/>
          <p:cNvGraphicFramePr/>
          <p:nvPr/>
        </p:nvGraphicFramePr>
        <p:xfrm>
          <a:off x="1466150" y="708850"/>
          <a:ext cx="3000000" cy="3000000"/>
        </p:xfrm>
        <a:graphic>
          <a:graphicData uri="http://schemas.openxmlformats.org/drawingml/2006/table">
            <a:tbl>
              <a:tblPr>
                <a:noFill/>
                <a:tableStyleId>{38686C44-A1F1-4C2F-886F-EBDFF02EA456}</a:tableStyleId>
              </a:tblPr>
              <a:tblGrid>
                <a:gridCol w="1740725"/>
                <a:gridCol w="754025"/>
                <a:gridCol w="897475"/>
                <a:gridCol w="1388925"/>
                <a:gridCol w="1937300"/>
              </a:tblGrid>
              <a:tr h="309375">
                <a:tc>
                  <a:txBody>
                    <a:bodyPr/>
                    <a:lstStyle/>
                    <a:p>
                      <a:pPr indent="0" lvl="0" marL="0" rtl="0" algn="ctr">
                        <a:lnSpc>
                          <a:spcPct val="100000"/>
                        </a:lnSpc>
                        <a:spcBef>
                          <a:spcPts val="0"/>
                        </a:spcBef>
                        <a:spcAft>
                          <a:spcPts val="0"/>
                        </a:spcAft>
                        <a:buNone/>
                      </a:pPr>
                      <a:r>
                        <a:rPr lang="en" sz="1200">
                          <a:solidFill>
                            <a:schemeClr val="lt1"/>
                          </a:solidFill>
                        </a:rPr>
                        <a:t>Model</a:t>
                      </a:r>
                      <a:endParaRPr sz="1200">
                        <a:solidFill>
                          <a:schemeClr val="lt1"/>
                        </a:solidFill>
                      </a:endParaRPr>
                    </a:p>
                  </a:txBody>
                  <a:tcPr marT="91425" marB="91425" marR="91425" marL="91425" anchor="ctr">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rPr>
                        <a:t>Recall Train</a:t>
                      </a:r>
                      <a:endParaRPr sz="1200">
                        <a:solidFill>
                          <a:schemeClr val="lt1"/>
                        </a:solidFill>
                      </a:endParaRPr>
                    </a:p>
                  </a:txBody>
                  <a:tcPr marT="91425" marB="91425" marR="91425" marL="91425" anchor="ctr">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rPr>
                        <a:t>Recall Test</a:t>
                      </a:r>
                      <a:endParaRPr sz="1200">
                        <a:solidFill>
                          <a:schemeClr val="lt1"/>
                        </a:solidFill>
                      </a:endParaRPr>
                    </a:p>
                  </a:txBody>
                  <a:tcPr marT="91425" marB="91425" marR="91425" marL="91425" anchor="ctr">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rPr>
                        <a:t>Difference</a:t>
                      </a:r>
                      <a:endParaRPr sz="1200">
                        <a:solidFill>
                          <a:schemeClr val="lt1"/>
                        </a:solidFill>
                      </a:endParaRPr>
                    </a:p>
                  </a:txBody>
                  <a:tcPr marT="91425" marB="91425" marR="91425" marL="91425" anchor="ctr">
                    <a:solidFill>
                      <a:schemeClr val="accent2"/>
                    </a:solidFill>
                  </a:tcPr>
                </a:tc>
                <a:tc>
                  <a:txBody>
                    <a:bodyPr/>
                    <a:lstStyle/>
                    <a:p>
                      <a:pPr indent="0" lvl="0" marL="0" rtl="0" algn="ctr">
                        <a:lnSpc>
                          <a:spcPct val="100000"/>
                        </a:lnSpc>
                        <a:spcBef>
                          <a:spcPts val="0"/>
                        </a:spcBef>
                        <a:spcAft>
                          <a:spcPts val="0"/>
                        </a:spcAft>
                        <a:buNone/>
                      </a:pPr>
                      <a:r>
                        <a:rPr lang="en" sz="1200">
                          <a:solidFill>
                            <a:schemeClr val="lt1"/>
                          </a:solidFill>
                        </a:rPr>
                        <a:t>Percentage</a:t>
                      </a:r>
                      <a:r>
                        <a:rPr lang="en" sz="1200">
                          <a:solidFill>
                            <a:schemeClr val="lt1"/>
                          </a:solidFill>
                        </a:rPr>
                        <a:t> Difference (&gt;10% Overfitting, &lt;10% Best Fit)</a:t>
                      </a:r>
                      <a:endParaRPr sz="1200">
                        <a:solidFill>
                          <a:schemeClr val="lt1"/>
                        </a:solidFill>
                      </a:endParaRPr>
                    </a:p>
                  </a:txBody>
                  <a:tcPr marT="91425" marB="91425" marR="91425" marL="91425" anchor="ctr">
                    <a:solidFill>
                      <a:schemeClr val="accent2"/>
                    </a:solidFill>
                  </a:tcPr>
                </a:tc>
              </a:tr>
              <a:tr h="309375">
                <a:tc>
                  <a:txBody>
                    <a:bodyPr/>
                    <a:lstStyle/>
                    <a:p>
                      <a:pPr indent="0" lvl="0" marL="0" rtl="0" algn="l">
                        <a:lnSpc>
                          <a:spcPct val="100000"/>
                        </a:lnSpc>
                        <a:spcBef>
                          <a:spcPts val="0"/>
                        </a:spcBef>
                        <a:spcAft>
                          <a:spcPts val="0"/>
                        </a:spcAft>
                        <a:buNone/>
                      </a:pPr>
                      <a:r>
                        <a:rPr lang="en" sz="1200"/>
                        <a:t>DecisionTreeClassifier</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0.999</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0.865</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0.134</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Overfitting</a:t>
                      </a:r>
                      <a:endParaRPr sz="1200"/>
                    </a:p>
                  </a:txBody>
                  <a:tcPr marT="91425" marB="91425" marR="91425" marL="91425"/>
                </a:tc>
              </a:tr>
              <a:tr h="309375">
                <a:tc>
                  <a:txBody>
                    <a:bodyPr/>
                    <a:lstStyle/>
                    <a:p>
                      <a:pPr indent="0" lvl="0" marL="0" rtl="0" algn="l">
                        <a:lnSpc>
                          <a:spcPct val="100000"/>
                        </a:lnSpc>
                        <a:spcBef>
                          <a:spcPts val="0"/>
                        </a:spcBef>
                        <a:spcAft>
                          <a:spcPts val="0"/>
                        </a:spcAft>
                        <a:buNone/>
                      </a:pPr>
                      <a:r>
                        <a:rPr lang="en" sz="1200"/>
                        <a:t>RandomForest</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0.999</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0.806</a:t>
                      </a:r>
                      <a:endParaRPr sz="1200"/>
                    </a:p>
                  </a:txBody>
                  <a:tcPr marT="91425" marB="91425" marR="91425" marL="91425"/>
                </a:tc>
                <a:tc>
                  <a:txBody>
                    <a:bodyPr/>
                    <a:lstStyle/>
                    <a:p>
                      <a:pPr indent="0" lvl="0" marL="0" rtl="0" algn="ctr">
                        <a:spcBef>
                          <a:spcPts val="0"/>
                        </a:spcBef>
                        <a:spcAft>
                          <a:spcPts val="0"/>
                        </a:spcAft>
                        <a:buNone/>
                      </a:pPr>
                      <a:r>
                        <a:rPr lang="en" sz="1200"/>
                        <a:t>0.193</a:t>
                      </a:r>
                      <a:endParaRPr sz="1200"/>
                    </a:p>
                  </a:txBody>
                  <a:tcPr marT="91425" marB="91425" marR="91425" marL="91425"/>
                </a:tc>
                <a:tc>
                  <a:txBody>
                    <a:bodyPr/>
                    <a:lstStyle/>
                    <a:p>
                      <a:pPr indent="0" lvl="0" marL="0" rtl="0" algn="ctr">
                        <a:spcBef>
                          <a:spcPts val="0"/>
                        </a:spcBef>
                        <a:spcAft>
                          <a:spcPts val="0"/>
                        </a:spcAft>
                        <a:buNone/>
                      </a:pPr>
                      <a:r>
                        <a:rPr lang="en" sz="1200"/>
                        <a:t>Overfitting</a:t>
                      </a:r>
                      <a:endParaRPr sz="1200"/>
                    </a:p>
                  </a:txBody>
                  <a:tcPr marT="91425" marB="91425" marR="91425" marL="91425"/>
                </a:tc>
              </a:tr>
              <a:tr h="309375">
                <a:tc>
                  <a:txBody>
                    <a:bodyPr/>
                    <a:lstStyle/>
                    <a:p>
                      <a:pPr indent="0" lvl="0" marL="0" rtl="0" algn="l">
                        <a:lnSpc>
                          <a:spcPct val="100000"/>
                        </a:lnSpc>
                        <a:spcBef>
                          <a:spcPts val="0"/>
                        </a:spcBef>
                        <a:spcAft>
                          <a:spcPts val="0"/>
                        </a:spcAft>
                        <a:buNone/>
                      </a:pPr>
                      <a:r>
                        <a:rPr lang="en" sz="1200"/>
                        <a:t>XGB</a:t>
                      </a:r>
                      <a:endParaRPr sz="1200"/>
                    </a:p>
                  </a:txBody>
                  <a:tcPr marT="91425" marB="91425" marR="91425" marL="91425">
                    <a:solidFill>
                      <a:srgbClr val="FFFF00"/>
                    </a:solidFill>
                  </a:tcPr>
                </a:tc>
                <a:tc>
                  <a:txBody>
                    <a:bodyPr/>
                    <a:lstStyle/>
                    <a:p>
                      <a:pPr indent="0" lvl="0" marL="0" rtl="0" algn="ctr">
                        <a:lnSpc>
                          <a:spcPct val="100000"/>
                        </a:lnSpc>
                        <a:spcBef>
                          <a:spcPts val="0"/>
                        </a:spcBef>
                        <a:spcAft>
                          <a:spcPts val="0"/>
                        </a:spcAft>
                        <a:buNone/>
                      </a:pPr>
                      <a:r>
                        <a:rPr lang="en" sz="1200"/>
                        <a:t>0.870</a:t>
                      </a:r>
                      <a:endParaRPr sz="1200"/>
                    </a:p>
                  </a:txBody>
                  <a:tcPr marT="91425" marB="91425" marR="91425" marL="91425">
                    <a:solidFill>
                      <a:srgbClr val="FFFF00"/>
                    </a:solidFill>
                  </a:tcPr>
                </a:tc>
                <a:tc>
                  <a:txBody>
                    <a:bodyPr/>
                    <a:lstStyle/>
                    <a:p>
                      <a:pPr indent="0" lvl="0" marL="0" rtl="0" algn="ctr">
                        <a:lnSpc>
                          <a:spcPct val="100000"/>
                        </a:lnSpc>
                        <a:spcBef>
                          <a:spcPts val="0"/>
                        </a:spcBef>
                        <a:spcAft>
                          <a:spcPts val="0"/>
                        </a:spcAft>
                        <a:buNone/>
                      </a:pPr>
                      <a:r>
                        <a:rPr lang="en" sz="1200"/>
                        <a:t>0.817</a:t>
                      </a:r>
                      <a:endParaRPr sz="1200"/>
                    </a:p>
                  </a:txBody>
                  <a:tcPr marT="91425" marB="91425" marR="91425" marL="91425">
                    <a:solidFill>
                      <a:srgbClr val="FFFF00"/>
                    </a:solidFill>
                  </a:tcPr>
                </a:tc>
                <a:tc>
                  <a:txBody>
                    <a:bodyPr/>
                    <a:lstStyle/>
                    <a:p>
                      <a:pPr indent="0" lvl="0" marL="0" rtl="0" algn="ctr">
                        <a:lnSpc>
                          <a:spcPct val="100000"/>
                        </a:lnSpc>
                        <a:spcBef>
                          <a:spcPts val="0"/>
                        </a:spcBef>
                        <a:spcAft>
                          <a:spcPts val="0"/>
                        </a:spcAft>
                        <a:buNone/>
                      </a:pPr>
                      <a:r>
                        <a:rPr lang="en" sz="1200"/>
                        <a:t>0.053</a:t>
                      </a:r>
                      <a:endParaRPr sz="1200"/>
                    </a:p>
                  </a:txBody>
                  <a:tcPr marT="91425" marB="91425" marR="91425" marL="91425">
                    <a:solidFill>
                      <a:srgbClr val="FFFF00"/>
                    </a:solidFill>
                  </a:tcPr>
                </a:tc>
                <a:tc>
                  <a:txBody>
                    <a:bodyPr/>
                    <a:lstStyle/>
                    <a:p>
                      <a:pPr indent="0" lvl="0" marL="0" rtl="0" algn="ctr">
                        <a:lnSpc>
                          <a:spcPct val="100000"/>
                        </a:lnSpc>
                        <a:spcBef>
                          <a:spcPts val="0"/>
                        </a:spcBef>
                        <a:spcAft>
                          <a:spcPts val="0"/>
                        </a:spcAft>
                        <a:buNone/>
                      </a:pPr>
                      <a:r>
                        <a:rPr lang="en" sz="1200"/>
                        <a:t>Best Fit</a:t>
                      </a:r>
                      <a:endParaRPr sz="1200"/>
                    </a:p>
                  </a:txBody>
                  <a:tcPr marT="91425" marB="91425" marR="91425" marL="91425">
                    <a:solidFill>
                      <a:srgbClr val="FFFF00"/>
                    </a:solidFill>
                  </a:tcPr>
                </a:tc>
              </a:tr>
              <a:tr h="309375">
                <a:tc>
                  <a:txBody>
                    <a:bodyPr/>
                    <a:lstStyle/>
                    <a:p>
                      <a:pPr indent="0" lvl="0" marL="0" rtl="0" algn="l">
                        <a:lnSpc>
                          <a:spcPct val="100000"/>
                        </a:lnSpc>
                        <a:spcBef>
                          <a:spcPts val="0"/>
                        </a:spcBef>
                        <a:spcAft>
                          <a:spcPts val="0"/>
                        </a:spcAft>
                        <a:buNone/>
                      </a:pPr>
                      <a:r>
                        <a:rPr lang="en" sz="1200"/>
                        <a:t>AdaBoost</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0.616</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0.607</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0.009</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Underfitting</a:t>
                      </a:r>
                      <a:endParaRPr sz="1200"/>
                    </a:p>
                  </a:txBody>
                  <a:tcPr marT="91425" marB="91425" marR="91425" marL="91425"/>
                </a:tc>
              </a:tr>
              <a:tr h="309375">
                <a:tc>
                  <a:txBody>
                    <a:bodyPr/>
                    <a:lstStyle/>
                    <a:p>
                      <a:pPr indent="0" lvl="0" marL="0" rtl="0" algn="l">
                        <a:lnSpc>
                          <a:spcPct val="100000"/>
                        </a:lnSpc>
                        <a:spcBef>
                          <a:spcPts val="0"/>
                        </a:spcBef>
                        <a:spcAft>
                          <a:spcPts val="0"/>
                        </a:spcAft>
                        <a:buNone/>
                      </a:pPr>
                      <a:r>
                        <a:rPr lang="en" sz="1200"/>
                        <a:t>ExtraTrees</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0.999</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0.829</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0.17</a:t>
                      </a:r>
                      <a:endParaRPr sz="1200"/>
                    </a:p>
                  </a:txBody>
                  <a:tcPr marT="91425" marB="91425" marR="91425" marL="91425"/>
                </a:tc>
                <a:tc>
                  <a:txBody>
                    <a:bodyPr/>
                    <a:lstStyle/>
                    <a:p>
                      <a:pPr indent="0" lvl="0" marL="0" rtl="0" algn="ctr">
                        <a:lnSpc>
                          <a:spcPct val="100000"/>
                        </a:lnSpc>
                        <a:spcBef>
                          <a:spcPts val="0"/>
                        </a:spcBef>
                        <a:spcAft>
                          <a:spcPts val="0"/>
                        </a:spcAft>
                        <a:buNone/>
                      </a:pPr>
                      <a:r>
                        <a:rPr lang="en" sz="1200"/>
                        <a:t>Overfitting</a:t>
                      </a:r>
                      <a:endParaRPr sz="1200"/>
                    </a:p>
                  </a:txBody>
                  <a:tcPr marT="91425" marB="91425" marR="91425" marL="91425"/>
                </a:tc>
              </a:tr>
            </a:tbl>
          </a:graphicData>
        </a:graphic>
      </p:graphicFrame>
      <p:sp>
        <p:nvSpPr>
          <p:cNvPr id="750" name="Google Shape;750;p89"/>
          <p:cNvSpPr txBox="1"/>
          <p:nvPr/>
        </p:nvSpPr>
        <p:spPr>
          <a:xfrm>
            <a:off x="344625" y="3643625"/>
            <a:ext cx="25986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Why XGBoost?</a:t>
            </a:r>
            <a:endParaRPr b="1" sz="2000">
              <a:solidFill>
                <a:schemeClr val="dk1"/>
              </a:solidFill>
              <a:latin typeface="Calibri"/>
              <a:ea typeface="Calibri"/>
              <a:cs typeface="Calibri"/>
              <a:sym typeface="Calibri"/>
            </a:endParaRPr>
          </a:p>
        </p:txBody>
      </p:sp>
      <p:sp>
        <p:nvSpPr>
          <p:cNvPr id="751" name="Google Shape;751;p89"/>
          <p:cNvSpPr txBox="1"/>
          <p:nvPr/>
        </p:nvSpPr>
        <p:spPr>
          <a:xfrm>
            <a:off x="497050" y="4127625"/>
            <a:ext cx="7076400" cy="9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alibri"/>
                <a:ea typeface="Calibri"/>
                <a:cs typeface="Calibri"/>
                <a:sym typeface="Calibri"/>
              </a:rPr>
              <a:t>The most balanced difference between </a:t>
            </a:r>
            <a:r>
              <a:rPr b="1" lang="en" sz="1500">
                <a:solidFill>
                  <a:schemeClr val="dk1"/>
                </a:solidFill>
                <a:latin typeface="Calibri"/>
                <a:ea typeface="Calibri"/>
                <a:cs typeface="Calibri"/>
                <a:sym typeface="Calibri"/>
              </a:rPr>
              <a:t>R</a:t>
            </a:r>
            <a:r>
              <a:rPr b="1" lang="en" sz="1500">
                <a:solidFill>
                  <a:schemeClr val="dk1"/>
                </a:solidFill>
                <a:latin typeface="Calibri"/>
                <a:ea typeface="Calibri"/>
                <a:cs typeface="Calibri"/>
                <a:sym typeface="Calibri"/>
              </a:rPr>
              <a:t>ecall Train and Recall Test.</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Having a train and test recall difference of only 5.3% → indicates that the model is neither overfitting nor underfitting.</a:t>
            </a:r>
            <a:endParaRPr sz="15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0"/>
          <p:cNvSpPr txBox="1"/>
          <p:nvPr>
            <p:ph type="title"/>
          </p:nvPr>
        </p:nvSpPr>
        <p:spPr>
          <a:xfrm>
            <a:off x="1030950" y="195263"/>
            <a:ext cx="7277100" cy="729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Metrics Evaluation</a:t>
            </a:r>
            <a:endParaRPr/>
          </a:p>
        </p:txBody>
      </p:sp>
      <p:sp>
        <p:nvSpPr>
          <p:cNvPr id="757" name="Google Shape;757;p90"/>
          <p:cNvSpPr txBox="1"/>
          <p:nvPr>
            <p:ph idx="1" type="body"/>
          </p:nvPr>
        </p:nvSpPr>
        <p:spPr>
          <a:xfrm>
            <a:off x="409575" y="1228724"/>
            <a:ext cx="4010100" cy="32862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None/>
            </a:pPr>
            <a:r>
              <a:rPr b="1" lang="en" sz="1900"/>
              <a:t>RECALL</a:t>
            </a:r>
            <a:endParaRPr b="1" sz="1900"/>
          </a:p>
          <a:p>
            <a:pPr indent="0" lvl="0" marL="0" rtl="0" algn="just">
              <a:lnSpc>
                <a:spcPct val="115000"/>
              </a:lnSpc>
              <a:spcBef>
                <a:spcPts val="800"/>
              </a:spcBef>
              <a:spcAft>
                <a:spcPts val="0"/>
              </a:spcAft>
              <a:buNone/>
            </a:pPr>
            <a:r>
              <a:rPr lang="en" sz="1400"/>
              <a:t>Recall is chosen as the main evaluation metric because it focuses on correctly identifying risky loan applicants. </a:t>
            </a:r>
            <a:r>
              <a:rPr b="1" lang="en" sz="1400"/>
              <a:t>False negatives—where the model fails to detect actual high-risk cases—are critical</a:t>
            </a:r>
            <a:r>
              <a:rPr lang="en" sz="1400"/>
              <a:t>, as they lead to the approval of risky loans that may default. This type of error </a:t>
            </a:r>
            <a:r>
              <a:rPr b="1" lang="en" sz="1400"/>
              <a:t>causes direct financial loss</a:t>
            </a:r>
            <a:r>
              <a:rPr lang="en" sz="1400"/>
              <a:t> to the company, </a:t>
            </a:r>
            <a:r>
              <a:rPr b="1" lang="en" sz="1400"/>
              <a:t>which is often more damaging than missing out on potential profits</a:t>
            </a:r>
            <a:r>
              <a:rPr lang="en" sz="1400"/>
              <a:t> from safe applicants. </a:t>
            </a:r>
            <a:endParaRPr sz="1400"/>
          </a:p>
        </p:txBody>
      </p:sp>
      <p:sp>
        <p:nvSpPr>
          <p:cNvPr id="758" name="Google Shape;758;p90"/>
          <p:cNvSpPr/>
          <p:nvPr/>
        </p:nvSpPr>
        <p:spPr>
          <a:xfrm>
            <a:off x="4622900" y="1094850"/>
            <a:ext cx="4254900" cy="3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9" name="Google Shape;759;p90"/>
          <p:cNvSpPr txBox="1"/>
          <p:nvPr>
            <p:ph idx="1" type="body"/>
          </p:nvPr>
        </p:nvSpPr>
        <p:spPr>
          <a:xfrm>
            <a:off x="4745300" y="1229549"/>
            <a:ext cx="4010100" cy="32862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None/>
            </a:pPr>
            <a:r>
              <a:rPr b="1" lang="en" sz="1900"/>
              <a:t>ROC AUC</a:t>
            </a:r>
            <a:endParaRPr b="1" sz="1900"/>
          </a:p>
          <a:p>
            <a:pPr indent="0" lvl="0" marL="0" rtl="0" algn="just">
              <a:lnSpc>
                <a:spcPct val="115000"/>
              </a:lnSpc>
              <a:spcBef>
                <a:spcPts val="800"/>
              </a:spcBef>
              <a:spcAft>
                <a:spcPts val="0"/>
              </a:spcAft>
              <a:buNone/>
            </a:pPr>
            <a:r>
              <a:rPr lang="en" sz="1400"/>
              <a:t>ROC AUC is also used because it shows how well the model can tell the difference between risky and safe applicants. Since the data </a:t>
            </a:r>
            <a:r>
              <a:rPr b="1" lang="en" sz="1400"/>
              <a:t>has many more safe applicants than risky ones (imbalance)</a:t>
            </a:r>
            <a:r>
              <a:rPr lang="en" sz="1400"/>
              <a:t>, accuracy can be misleading.</a:t>
            </a:r>
            <a:r>
              <a:rPr b="1" lang="en" sz="1400"/>
              <a:t> ROC AUC gives a better picture of the model’s overall performance</a:t>
            </a:r>
            <a:r>
              <a:rPr lang="en" sz="1400"/>
              <a:t>, even when the data is imbalanced.</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1"/>
          <p:cNvSpPr txBox="1"/>
          <p:nvPr/>
        </p:nvSpPr>
        <p:spPr>
          <a:xfrm>
            <a:off x="428950" y="195275"/>
            <a:ext cx="7479600" cy="5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85AE"/>
                </a:solidFill>
              </a:rPr>
              <a:t>Model Evaluation Before And After Tuning</a:t>
            </a:r>
            <a:endParaRPr b="1" sz="2400">
              <a:solidFill>
                <a:srgbClr val="2C85AE"/>
              </a:solidFill>
            </a:endParaRPr>
          </a:p>
          <a:p>
            <a:pPr indent="0" lvl="0" marL="0" rtl="0" algn="l">
              <a:spcBef>
                <a:spcPts val="0"/>
              </a:spcBef>
              <a:spcAft>
                <a:spcPts val="0"/>
              </a:spcAft>
              <a:buNone/>
            </a:pPr>
            <a:r>
              <a:t/>
            </a:r>
            <a:endParaRPr b="1" sz="2400">
              <a:solidFill>
                <a:srgbClr val="0097A7"/>
              </a:solidFill>
            </a:endParaRPr>
          </a:p>
        </p:txBody>
      </p:sp>
      <p:graphicFrame>
        <p:nvGraphicFramePr>
          <p:cNvPr id="765" name="Google Shape;765;p91"/>
          <p:cNvGraphicFramePr/>
          <p:nvPr/>
        </p:nvGraphicFramePr>
        <p:xfrm>
          <a:off x="483150" y="980100"/>
          <a:ext cx="3000000" cy="3000000"/>
        </p:xfrm>
        <a:graphic>
          <a:graphicData uri="http://schemas.openxmlformats.org/drawingml/2006/table">
            <a:tbl>
              <a:tblPr>
                <a:noFill/>
                <a:tableStyleId>{38686C44-A1F1-4C2F-886F-EBDFF02EA456}</a:tableStyleId>
              </a:tblPr>
              <a:tblGrid>
                <a:gridCol w="2126875"/>
                <a:gridCol w="1601000"/>
                <a:gridCol w="1283375"/>
              </a:tblGrid>
              <a:tr h="381000">
                <a:tc>
                  <a:txBody>
                    <a:bodyPr/>
                    <a:lstStyle/>
                    <a:p>
                      <a:pPr indent="0" lvl="0" marL="0" rtl="0" algn="ctr">
                        <a:spcBef>
                          <a:spcPts val="0"/>
                        </a:spcBef>
                        <a:spcAft>
                          <a:spcPts val="0"/>
                        </a:spcAft>
                        <a:buNone/>
                      </a:pPr>
                      <a:r>
                        <a:rPr b="1" lang="en" sz="1200">
                          <a:solidFill>
                            <a:schemeClr val="lt1"/>
                          </a:solidFill>
                        </a:rPr>
                        <a:t>Metrics Evaluation</a:t>
                      </a:r>
                      <a:endParaRPr b="1" sz="1200">
                        <a:solidFill>
                          <a:schemeClr val="lt1"/>
                        </a:solidFill>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 sz="1200">
                          <a:solidFill>
                            <a:schemeClr val="lt1"/>
                          </a:solidFill>
                        </a:rPr>
                        <a:t>Before </a:t>
                      </a:r>
                      <a:r>
                        <a:rPr b="1" lang="en" sz="1200">
                          <a:solidFill>
                            <a:schemeClr val="lt1"/>
                          </a:solidFill>
                        </a:rPr>
                        <a:t>Tuning</a:t>
                      </a:r>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 sz="1200">
                          <a:solidFill>
                            <a:schemeClr val="lt1"/>
                          </a:solidFill>
                        </a:rPr>
                        <a:t>After </a:t>
                      </a:r>
                      <a:r>
                        <a:rPr b="1" lang="en" sz="1200">
                          <a:solidFill>
                            <a:schemeClr val="lt1"/>
                          </a:solidFill>
                        </a:rPr>
                        <a:t>Tuning</a:t>
                      </a:r>
                      <a:endParaRPr b="1" sz="1200">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sz="1200"/>
                        <a:t>Recall (Train)</a:t>
                      </a:r>
                      <a:endParaRPr sz="1200"/>
                    </a:p>
                  </a:txBody>
                  <a:tcPr marT="91425" marB="91425" marR="91425" marL="91425" anchor="ctr"/>
                </a:tc>
                <a:tc>
                  <a:txBody>
                    <a:bodyPr/>
                    <a:lstStyle/>
                    <a:p>
                      <a:pPr indent="0" lvl="0" marL="0" rtl="0" algn="ctr">
                        <a:spcBef>
                          <a:spcPts val="0"/>
                        </a:spcBef>
                        <a:spcAft>
                          <a:spcPts val="0"/>
                        </a:spcAft>
                        <a:buNone/>
                      </a:pPr>
                      <a:r>
                        <a:rPr lang="en" sz="1200"/>
                        <a:t>0.87</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0.90</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Recall (Test)</a:t>
                      </a:r>
                      <a:endParaRPr sz="1200"/>
                    </a:p>
                  </a:txBody>
                  <a:tcPr marT="91425" marB="91425" marR="91425" marL="91425" anchor="ctr"/>
                </a:tc>
                <a:tc>
                  <a:txBody>
                    <a:bodyPr/>
                    <a:lstStyle/>
                    <a:p>
                      <a:pPr indent="0" lvl="0" marL="0" rtl="0" algn="ctr">
                        <a:spcBef>
                          <a:spcPts val="0"/>
                        </a:spcBef>
                        <a:spcAft>
                          <a:spcPts val="0"/>
                        </a:spcAft>
                        <a:buNone/>
                      </a:pPr>
                      <a:r>
                        <a:rPr lang="en" sz="1200"/>
                        <a:t>0.82</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0.83</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Roc auc </a:t>
                      </a:r>
                      <a:r>
                        <a:rPr lang="en" sz="1200"/>
                        <a:t>(Train)</a:t>
                      </a:r>
                      <a:endParaRPr sz="1200"/>
                    </a:p>
                  </a:txBody>
                  <a:tcPr marT="91425" marB="91425" marR="91425" marL="91425" anchor="ctr"/>
                </a:tc>
                <a:tc>
                  <a:txBody>
                    <a:bodyPr/>
                    <a:lstStyle/>
                    <a:p>
                      <a:pPr indent="0" lvl="0" marL="0" rtl="0" algn="ctr">
                        <a:spcBef>
                          <a:spcPts val="0"/>
                        </a:spcBef>
                        <a:spcAft>
                          <a:spcPts val="0"/>
                        </a:spcAft>
                        <a:buNone/>
                      </a:pPr>
                      <a:r>
                        <a:rPr lang="en" sz="1200"/>
                        <a:t>0.93</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0.95</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Roc auc (Test)</a:t>
                      </a:r>
                      <a:endParaRPr sz="1200"/>
                    </a:p>
                  </a:txBody>
                  <a:tcPr marT="91425" marB="91425" marR="91425" marL="91425" anchor="ctr"/>
                </a:tc>
                <a:tc>
                  <a:txBody>
                    <a:bodyPr/>
                    <a:lstStyle/>
                    <a:p>
                      <a:pPr indent="0" lvl="0" marL="0" rtl="0" algn="ctr">
                        <a:spcBef>
                          <a:spcPts val="0"/>
                        </a:spcBef>
                        <a:spcAft>
                          <a:spcPts val="0"/>
                        </a:spcAft>
                        <a:buNone/>
                      </a:pPr>
                      <a:r>
                        <a:rPr lang="en" sz="1200"/>
                        <a:t>0.87</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0.88</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Recall Crossval </a:t>
                      </a:r>
                      <a:r>
                        <a:rPr lang="en" sz="1200"/>
                        <a:t>(Train)</a:t>
                      </a:r>
                      <a:endParaRPr sz="1200"/>
                    </a:p>
                  </a:txBody>
                  <a:tcPr marT="91425" marB="91425" marR="91425" marL="91425" anchor="ctr"/>
                </a:tc>
                <a:tc>
                  <a:txBody>
                    <a:bodyPr/>
                    <a:lstStyle/>
                    <a:p>
                      <a:pPr indent="0" lvl="0" marL="0" rtl="0" algn="ctr">
                        <a:spcBef>
                          <a:spcPts val="0"/>
                        </a:spcBef>
                        <a:spcAft>
                          <a:spcPts val="0"/>
                        </a:spcAft>
                        <a:buNone/>
                      </a:pPr>
                      <a:r>
                        <a:rPr lang="en" sz="1200"/>
                        <a:t>0.88</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0.91</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Recall </a:t>
                      </a:r>
                      <a:r>
                        <a:rPr lang="en" sz="1200"/>
                        <a:t>Crossval (Test)</a:t>
                      </a:r>
                      <a:endParaRPr sz="1200"/>
                    </a:p>
                  </a:txBody>
                  <a:tcPr marT="91425" marB="91425" marR="91425" marL="91425" anchor="ctr"/>
                </a:tc>
                <a:tc>
                  <a:txBody>
                    <a:bodyPr/>
                    <a:lstStyle/>
                    <a:p>
                      <a:pPr indent="0" lvl="0" marL="0" rtl="0" algn="ctr">
                        <a:spcBef>
                          <a:spcPts val="0"/>
                        </a:spcBef>
                        <a:spcAft>
                          <a:spcPts val="0"/>
                        </a:spcAft>
                        <a:buNone/>
                      </a:pPr>
                      <a:r>
                        <a:rPr lang="en" sz="1200"/>
                        <a:t>0.81</a:t>
                      </a:r>
                      <a:endParaRPr sz="12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t>0.83</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2"/>
          <p:cNvSpPr txBox="1"/>
          <p:nvPr/>
        </p:nvSpPr>
        <p:spPr>
          <a:xfrm>
            <a:off x="278600" y="195275"/>
            <a:ext cx="80991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600">
                <a:solidFill>
                  <a:schemeClr val="accent1"/>
                </a:solidFill>
                <a:latin typeface="Montserrat"/>
                <a:ea typeface="Montserrat"/>
                <a:cs typeface="Montserrat"/>
                <a:sym typeface="Montserrat"/>
              </a:rPr>
              <a:t>Confusion Matrix &amp; Checking Fairness</a:t>
            </a:r>
            <a:endParaRPr b="1" sz="2600">
              <a:solidFill>
                <a:schemeClr val="accent1"/>
              </a:solidFill>
              <a:latin typeface="Montserrat"/>
              <a:ea typeface="Montserrat"/>
              <a:cs typeface="Montserrat"/>
              <a:sym typeface="Montserrat"/>
            </a:endParaRPr>
          </a:p>
        </p:txBody>
      </p:sp>
      <p:sp>
        <p:nvSpPr>
          <p:cNvPr id="771" name="Google Shape;771;p92"/>
          <p:cNvSpPr txBox="1"/>
          <p:nvPr/>
        </p:nvSpPr>
        <p:spPr>
          <a:xfrm>
            <a:off x="4839875" y="925125"/>
            <a:ext cx="4079100" cy="3903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True Positives (TP)</a:t>
            </a:r>
            <a:r>
              <a:rPr lang="en" sz="1100">
                <a:solidFill>
                  <a:srgbClr val="000000"/>
                </a:solidFill>
                <a:latin typeface="Montserrat"/>
                <a:ea typeface="Montserrat"/>
                <a:cs typeface="Montserrat"/>
                <a:sym typeface="Montserrat"/>
              </a:rPr>
              <a:t> = 7,</a:t>
            </a:r>
            <a:r>
              <a:rPr lang="en" sz="1100">
                <a:latin typeface="Montserrat"/>
                <a:ea typeface="Montserrat"/>
                <a:cs typeface="Montserrat"/>
                <a:sym typeface="Montserrat"/>
              </a:rPr>
              <a:t>692</a:t>
            </a:r>
            <a:r>
              <a:rPr lang="en" sz="1100">
                <a:solidFill>
                  <a:srgbClr val="000000"/>
                </a:solidFill>
                <a:latin typeface="Montserrat"/>
                <a:ea typeface="Montserrat"/>
                <a:cs typeface="Montserrat"/>
                <a:sym typeface="Montserrat"/>
              </a:rPr>
              <a:t> (83%) → The model is quite good at recognizing Risk</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True Negatives (TN)</a:t>
            </a:r>
            <a:r>
              <a:rPr lang="en" sz="1100">
                <a:solidFill>
                  <a:srgbClr val="000000"/>
                </a:solidFill>
                <a:latin typeface="Montserrat"/>
                <a:ea typeface="Montserrat"/>
                <a:cs typeface="Montserrat"/>
                <a:sym typeface="Montserrat"/>
              </a:rPr>
              <a:t> = 55,</a:t>
            </a:r>
            <a:r>
              <a:rPr lang="en" sz="1100">
                <a:latin typeface="Montserrat"/>
                <a:ea typeface="Montserrat"/>
                <a:cs typeface="Montserrat"/>
                <a:sym typeface="Montserrat"/>
              </a:rPr>
              <a:t>371</a:t>
            </a:r>
            <a:r>
              <a:rPr lang="en" sz="1100">
                <a:solidFill>
                  <a:srgbClr val="000000"/>
                </a:solidFill>
                <a:latin typeface="Montserrat"/>
                <a:ea typeface="Montserrat"/>
                <a:cs typeface="Montserrat"/>
                <a:sym typeface="Montserrat"/>
              </a:rPr>
              <a:t> (</a:t>
            </a:r>
            <a:r>
              <a:rPr lang="en" sz="1100">
                <a:latin typeface="Montserrat"/>
                <a:ea typeface="Montserrat"/>
                <a:cs typeface="Montserrat"/>
                <a:sym typeface="Montserrat"/>
              </a:rPr>
              <a:t>83</a:t>
            </a:r>
            <a:r>
              <a:rPr lang="en" sz="1100">
                <a:solidFill>
                  <a:srgbClr val="000000"/>
                </a:solidFill>
                <a:latin typeface="Montserrat"/>
                <a:ea typeface="Montserrat"/>
                <a:cs typeface="Montserrat"/>
                <a:sym typeface="Montserrat"/>
              </a:rPr>
              <a:t>.</a:t>
            </a:r>
            <a:r>
              <a:rPr lang="en" sz="1100">
                <a:latin typeface="Montserrat"/>
                <a:ea typeface="Montserrat"/>
                <a:cs typeface="Montserrat"/>
                <a:sym typeface="Montserrat"/>
              </a:rPr>
              <a:t>5</a:t>
            </a:r>
            <a:r>
              <a:rPr lang="en" sz="1100">
                <a:solidFill>
                  <a:srgbClr val="000000"/>
                </a:solidFill>
                <a:latin typeface="Montserrat"/>
                <a:ea typeface="Montserrat"/>
                <a:cs typeface="Montserrat"/>
                <a:sym typeface="Montserrat"/>
              </a:rPr>
              <a:t>%) → The model is very good at recognizing Low Risk data, which means most safe borrowers are not categorized incorrectly</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False Positives (FP)</a:t>
            </a:r>
            <a:r>
              <a:rPr lang="en" sz="1100">
                <a:solidFill>
                  <a:srgbClr val="000000"/>
                </a:solidFill>
                <a:latin typeface="Montserrat"/>
                <a:ea typeface="Montserrat"/>
                <a:cs typeface="Montserrat"/>
                <a:sym typeface="Montserrat"/>
              </a:rPr>
              <a:t> = 1</a:t>
            </a:r>
            <a:r>
              <a:rPr lang="en" sz="1100">
                <a:latin typeface="Montserrat"/>
                <a:ea typeface="Montserrat"/>
                <a:cs typeface="Montserrat"/>
                <a:sym typeface="Montserrat"/>
              </a:rPr>
              <a:t>0,958</a:t>
            </a:r>
            <a:r>
              <a:rPr lang="en" sz="1100">
                <a:solidFill>
                  <a:srgbClr val="000000"/>
                </a:solidFill>
                <a:latin typeface="Montserrat"/>
                <a:ea typeface="Montserrat"/>
                <a:cs typeface="Montserrat"/>
                <a:sym typeface="Montserrat"/>
              </a:rPr>
              <a:t> (1</a:t>
            </a:r>
            <a:r>
              <a:rPr lang="en" sz="1100">
                <a:latin typeface="Montserrat"/>
                <a:ea typeface="Montserrat"/>
                <a:cs typeface="Montserrat"/>
                <a:sym typeface="Montserrat"/>
              </a:rPr>
              <a:t>6.5</a:t>
            </a:r>
            <a:r>
              <a:rPr lang="en" sz="1100">
                <a:solidFill>
                  <a:srgbClr val="000000"/>
                </a:solidFill>
                <a:latin typeface="Montserrat"/>
                <a:ea typeface="Montserrat"/>
                <a:cs typeface="Montserrat"/>
                <a:sym typeface="Montserrat"/>
              </a:rPr>
              <a:t>%) → </a:t>
            </a:r>
            <a:r>
              <a:rPr lang="en" sz="1100">
                <a:latin typeface="Montserrat"/>
                <a:ea typeface="Montserrat"/>
                <a:cs typeface="Montserrat"/>
                <a:sym typeface="Montserrat"/>
              </a:rPr>
              <a:t>False Positive is quite small, which means only a few safe borrowers are incorrectly marked as risky</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False Negatives (FN)</a:t>
            </a:r>
            <a:r>
              <a:rPr lang="en" sz="1100">
                <a:solidFill>
                  <a:srgbClr val="000000"/>
                </a:solidFill>
                <a:latin typeface="Montserrat"/>
                <a:ea typeface="Montserrat"/>
                <a:cs typeface="Montserrat"/>
                <a:sym typeface="Montserrat"/>
              </a:rPr>
              <a:t> = 1,5</a:t>
            </a:r>
            <a:r>
              <a:rPr lang="en" sz="1100">
                <a:latin typeface="Montserrat"/>
                <a:ea typeface="Montserrat"/>
                <a:cs typeface="Montserrat"/>
                <a:sym typeface="Montserrat"/>
              </a:rPr>
              <a:t>79</a:t>
            </a:r>
            <a:r>
              <a:rPr lang="en" sz="1100">
                <a:solidFill>
                  <a:srgbClr val="000000"/>
                </a:solidFill>
                <a:latin typeface="Montserrat"/>
                <a:ea typeface="Montserrat"/>
                <a:cs typeface="Montserrat"/>
                <a:sym typeface="Montserrat"/>
              </a:rPr>
              <a:t> (</a:t>
            </a:r>
            <a:r>
              <a:rPr lang="en" sz="1100">
                <a:latin typeface="Montserrat"/>
                <a:ea typeface="Montserrat"/>
                <a:cs typeface="Montserrat"/>
                <a:sym typeface="Montserrat"/>
              </a:rPr>
              <a:t>17</a:t>
            </a:r>
            <a:r>
              <a:rPr lang="en" sz="1100">
                <a:solidFill>
                  <a:srgbClr val="000000"/>
                </a:solidFill>
                <a:latin typeface="Montserrat"/>
                <a:ea typeface="Montserrat"/>
                <a:cs typeface="Montserrat"/>
                <a:sym typeface="Montserrat"/>
              </a:rPr>
              <a:t>%) → False Negative is low, which means only a few risky borrowers pass the classification</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p:txBody>
      </p:sp>
      <p:pic>
        <p:nvPicPr>
          <p:cNvPr id="772" name="Google Shape;772;p92" title="download (36).png"/>
          <p:cNvPicPr preferRelativeResize="0"/>
          <p:nvPr/>
        </p:nvPicPr>
        <p:blipFill rotWithShape="1">
          <a:blip r:embed="rId3">
            <a:alphaModFix/>
          </a:blip>
          <a:srcRect b="0" l="0" r="0" t="6568"/>
          <a:stretch/>
        </p:blipFill>
        <p:spPr>
          <a:xfrm>
            <a:off x="104500" y="1014575"/>
            <a:ext cx="4682775" cy="283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3"/>
          <p:cNvSpPr txBox="1"/>
          <p:nvPr/>
        </p:nvSpPr>
        <p:spPr>
          <a:xfrm>
            <a:off x="351850" y="195275"/>
            <a:ext cx="81930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700">
                <a:solidFill>
                  <a:schemeClr val="accent1"/>
                </a:solidFill>
                <a:latin typeface="Montserrat"/>
                <a:ea typeface="Montserrat"/>
                <a:cs typeface="Montserrat"/>
                <a:sym typeface="Montserrat"/>
              </a:rPr>
              <a:t>Feature Importance</a:t>
            </a:r>
            <a:endParaRPr b="1" sz="2700">
              <a:solidFill>
                <a:schemeClr val="accent1"/>
              </a:solidFill>
              <a:latin typeface="Montserrat"/>
              <a:ea typeface="Montserrat"/>
              <a:cs typeface="Montserrat"/>
              <a:sym typeface="Montserrat"/>
            </a:endParaRPr>
          </a:p>
        </p:txBody>
      </p:sp>
      <p:sp>
        <p:nvSpPr>
          <p:cNvPr id="778" name="Google Shape;778;p93"/>
          <p:cNvSpPr txBox="1"/>
          <p:nvPr/>
        </p:nvSpPr>
        <p:spPr>
          <a:xfrm>
            <a:off x="5629400" y="671775"/>
            <a:ext cx="3394200" cy="3156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CITY_encoded </a:t>
            </a:r>
            <a:r>
              <a:rPr lang="en" sz="1100">
                <a:solidFill>
                  <a:srgbClr val="000000"/>
                </a:solidFill>
                <a:latin typeface="Montserrat"/>
                <a:ea typeface="Montserrat"/>
                <a:cs typeface="Montserrat"/>
                <a:sym typeface="Montserrat"/>
              </a:rPr>
              <a:t>has the largest influence on the model, indicating that the location/city of residence greatly determines the level of borrower risk, possibly due to differences in local economies.</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latin typeface="Montserrat"/>
                <a:ea typeface="Montserrat"/>
                <a:cs typeface="Montserrat"/>
                <a:sym typeface="Montserrat"/>
              </a:rPr>
              <a:t>House ownership </a:t>
            </a:r>
            <a:r>
              <a:rPr lang="en" sz="1100">
                <a:latin typeface="Montserrat"/>
                <a:ea typeface="Montserrat"/>
                <a:cs typeface="Montserrat"/>
                <a:sym typeface="Montserrat"/>
              </a:rPr>
              <a:t>status can significantly influence loan risk assessment. Applicants who own a home—especially without a mortgage—are generally seen as more financially stable and less risky, as they have a valuable asset and are less likely to default.</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p:txBody>
      </p:sp>
      <p:pic>
        <p:nvPicPr>
          <p:cNvPr id="779" name="Google Shape;779;p93" title="download (46).png"/>
          <p:cNvPicPr preferRelativeResize="0"/>
          <p:nvPr/>
        </p:nvPicPr>
        <p:blipFill rotWithShape="1">
          <a:blip r:embed="rId3">
            <a:alphaModFix/>
          </a:blip>
          <a:srcRect b="0" l="2372" r="0" t="4223"/>
          <a:stretch/>
        </p:blipFill>
        <p:spPr>
          <a:xfrm>
            <a:off x="118100" y="964500"/>
            <a:ext cx="5358901" cy="3436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4"/>
          <p:cNvSpPr txBox="1"/>
          <p:nvPr/>
        </p:nvSpPr>
        <p:spPr>
          <a:xfrm>
            <a:off x="524900" y="2636388"/>
            <a:ext cx="8444400" cy="88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rgbClr val="000000"/>
                </a:solidFill>
                <a:latin typeface="Montserrat"/>
                <a:ea typeface="Montserrat"/>
                <a:cs typeface="Montserrat"/>
                <a:sym typeface="Montserrat"/>
              </a:rPr>
              <a:t>With </a:t>
            </a:r>
            <a:r>
              <a:rPr lang="en" sz="1200">
                <a:latin typeface="Montserrat"/>
                <a:ea typeface="Montserrat"/>
                <a:cs typeface="Montserrat"/>
                <a:sym typeface="Montserrat"/>
              </a:rPr>
              <a:t>150</a:t>
            </a:r>
            <a:r>
              <a:rPr lang="en" sz="1200">
                <a:solidFill>
                  <a:srgbClr val="000000"/>
                </a:solidFill>
                <a:latin typeface="Montserrat"/>
                <a:ea typeface="Montserrat"/>
                <a:cs typeface="Montserrat"/>
                <a:sym typeface="Montserrat"/>
              </a:rPr>
              <a:t> credit analyst staff working 22 days per month and handling 15 loan applications per day, they are unable to keep up with the volume of </a:t>
            </a:r>
            <a:r>
              <a:rPr lang="en" sz="1200">
                <a:latin typeface="Montserrat"/>
                <a:ea typeface="Montserrat"/>
                <a:cs typeface="Montserrat"/>
                <a:sym typeface="Montserrat"/>
              </a:rPr>
              <a:t>75,600</a:t>
            </a:r>
            <a:r>
              <a:rPr lang="en" sz="1200">
                <a:solidFill>
                  <a:srgbClr val="000000"/>
                </a:solidFill>
                <a:latin typeface="Montserrat"/>
                <a:ea typeface="Montserrat"/>
                <a:cs typeface="Montserrat"/>
                <a:sym typeface="Montserrat"/>
              </a:rPr>
              <a:t> loan applications per month—processing only </a:t>
            </a:r>
            <a:r>
              <a:rPr b="1" lang="en" sz="1200">
                <a:solidFill>
                  <a:srgbClr val="000000"/>
                </a:solidFill>
                <a:latin typeface="Montserrat"/>
                <a:ea typeface="Montserrat"/>
                <a:cs typeface="Montserrat"/>
                <a:sym typeface="Montserrat"/>
              </a:rPr>
              <a:t>6</a:t>
            </a:r>
            <a:r>
              <a:rPr b="1" lang="en" sz="1200">
                <a:latin typeface="Montserrat"/>
                <a:ea typeface="Montserrat"/>
                <a:cs typeface="Montserrat"/>
                <a:sym typeface="Montserrat"/>
              </a:rPr>
              <a:t>5</a:t>
            </a:r>
            <a:r>
              <a:rPr b="1" lang="en" sz="1200">
                <a:solidFill>
                  <a:srgbClr val="000000"/>
                </a:solidFill>
                <a:latin typeface="Montserrat"/>
                <a:ea typeface="Montserrat"/>
                <a:cs typeface="Montserrat"/>
                <a:sym typeface="Montserrat"/>
              </a:rPr>
              <a:t>% of the total.</a:t>
            </a:r>
            <a:endParaRPr b="1" sz="1200">
              <a:solidFill>
                <a:srgbClr val="000000"/>
              </a:solidFill>
              <a:latin typeface="Montserrat"/>
              <a:ea typeface="Montserrat"/>
              <a:cs typeface="Montserrat"/>
              <a:sym typeface="Montserrat"/>
            </a:endParaRPr>
          </a:p>
        </p:txBody>
      </p:sp>
      <p:sp>
        <p:nvSpPr>
          <p:cNvPr id="785" name="Google Shape;785;p94"/>
          <p:cNvSpPr txBox="1"/>
          <p:nvPr/>
        </p:nvSpPr>
        <p:spPr>
          <a:xfrm>
            <a:off x="388100" y="295950"/>
            <a:ext cx="84444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000000"/>
                </a:solidFill>
                <a:latin typeface="Montserrat"/>
                <a:ea typeface="Montserrat"/>
                <a:cs typeface="Montserrat"/>
                <a:sym typeface="Montserrat"/>
              </a:rPr>
              <a:t>Assumptions</a:t>
            </a:r>
            <a:endParaRPr b="1" sz="2800">
              <a:solidFill>
                <a:srgbClr val="000000"/>
              </a:solidFill>
              <a:latin typeface="Montserrat"/>
              <a:ea typeface="Montserrat"/>
              <a:cs typeface="Montserrat"/>
              <a:sym typeface="Montserrat"/>
            </a:endParaRPr>
          </a:p>
        </p:txBody>
      </p:sp>
      <p:sp>
        <p:nvSpPr>
          <p:cNvPr id="786" name="Google Shape;786;p94"/>
          <p:cNvSpPr txBox="1"/>
          <p:nvPr/>
        </p:nvSpPr>
        <p:spPr>
          <a:xfrm>
            <a:off x="456500" y="933250"/>
            <a:ext cx="81084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Business impact calculation using the following assumptions:</a:t>
            </a:r>
            <a:endParaRPr sz="1200">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The company has 150 credit analyst staff</a:t>
            </a:r>
            <a:endParaRPr sz="1200">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Each credit analyst can handle a maximum of 15 personal loan applications per day manually</a:t>
            </a:r>
            <a:endParaRPr sz="1200">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Personal loan applications reach 75,600 per month</a:t>
            </a:r>
            <a:endParaRPr sz="1200">
              <a:latin typeface="Montserrat"/>
              <a:ea typeface="Montserrat"/>
              <a:cs typeface="Montserrat"/>
              <a:sym typeface="Montserrat"/>
            </a:endParaRPr>
          </a:p>
        </p:txBody>
      </p:sp>
      <p:sp>
        <p:nvSpPr>
          <p:cNvPr id="787" name="Google Shape;787;p94"/>
          <p:cNvSpPr/>
          <p:nvPr/>
        </p:nvSpPr>
        <p:spPr>
          <a:xfrm>
            <a:off x="524900" y="3647225"/>
            <a:ext cx="1576200" cy="4107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EEEEE"/>
                </a:solidFill>
              </a:rPr>
              <a:t>Wait Time</a:t>
            </a:r>
            <a:endParaRPr b="1">
              <a:solidFill>
                <a:srgbClr val="EEEEEE"/>
              </a:solidFill>
            </a:endParaRPr>
          </a:p>
        </p:txBody>
      </p:sp>
      <p:sp>
        <p:nvSpPr>
          <p:cNvPr id="788" name="Google Shape;788;p94"/>
          <p:cNvSpPr/>
          <p:nvPr/>
        </p:nvSpPr>
        <p:spPr>
          <a:xfrm>
            <a:off x="524900" y="2274400"/>
            <a:ext cx="3733200" cy="410700"/>
          </a:xfrm>
          <a:prstGeom prst="rect">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EEEEE"/>
                </a:solidFill>
              </a:rPr>
              <a:t>Percentage of handled loan applications: </a:t>
            </a:r>
            <a:endParaRPr b="1">
              <a:solidFill>
                <a:srgbClr val="EEEEEE"/>
              </a:solidFill>
            </a:endParaRPr>
          </a:p>
        </p:txBody>
      </p:sp>
      <p:sp>
        <p:nvSpPr>
          <p:cNvPr id="789" name="Google Shape;789;p94"/>
          <p:cNvSpPr txBox="1"/>
          <p:nvPr/>
        </p:nvSpPr>
        <p:spPr>
          <a:xfrm>
            <a:off x="524900" y="4057925"/>
            <a:ext cx="8307600" cy="6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Montserrat"/>
                <a:ea typeface="Montserrat"/>
                <a:cs typeface="Montserrat"/>
                <a:sym typeface="Montserrat"/>
              </a:rPr>
              <a:t>Applicants need to wait up to </a:t>
            </a:r>
            <a:r>
              <a:rPr b="1" lang="en" sz="1200">
                <a:solidFill>
                  <a:srgbClr val="000000"/>
                </a:solidFill>
                <a:latin typeface="Montserrat"/>
                <a:ea typeface="Montserrat"/>
                <a:cs typeface="Montserrat"/>
                <a:sym typeface="Montserrat"/>
              </a:rPr>
              <a:t>33 days</a:t>
            </a:r>
            <a:r>
              <a:rPr lang="en" sz="1200">
                <a:solidFill>
                  <a:srgbClr val="000000"/>
                </a:solidFill>
                <a:latin typeface="Montserrat"/>
                <a:ea typeface="Montserrat"/>
                <a:cs typeface="Montserrat"/>
                <a:sym typeface="Montserrat"/>
              </a:rPr>
              <a:t> to receive the results of their loan applications due to manual assessment. This is too long, as the ideal turnaround time for loan application results is around 3 days.</a:t>
            </a:r>
            <a:endParaRPr sz="1200">
              <a:solidFill>
                <a:srgbClr val="595959"/>
              </a:solidFill>
            </a:endParaRPr>
          </a:p>
        </p:txBody>
      </p:sp>
      <p:pic>
        <p:nvPicPr>
          <p:cNvPr id="790" name="Google Shape;790;p94" title="Screenshot 2025-05-04 103254.png"/>
          <p:cNvPicPr preferRelativeResize="0"/>
          <p:nvPr/>
        </p:nvPicPr>
        <p:blipFill>
          <a:blip r:embed="rId3">
            <a:alphaModFix/>
          </a:blip>
          <a:stretch>
            <a:fillRect/>
          </a:stretch>
        </p:blipFill>
        <p:spPr>
          <a:xfrm>
            <a:off x="4258000" y="2257938"/>
            <a:ext cx="1569244" cy="410700"/>
          </a:xfrm>
          <a:prstGeom prst="rect">
            <a:avLst/>
          </a:prstGeom>
          <a:noFill/>
          <a:ln>
            <a:noFill/>
          </a:ln>
        </p:spPr>
      </p:pic>
      <p:pic>
        <p:nvPicPr>
          <p:cNvPr id="791" name="Google Shape;791;p94" title="Screenshot 2025-05-04 103613.png"/>
          <p:cNvPicPr preferRelativeResize="0"/>
          <p:nvPr/>
        </p:nvPicPr>
        <p:blipFill rotWithShape="1">
          <a:blip r:embed="rId4">
            <a:alphaModFix/>
          </a:blip>
          <a:srcRect b="0" l="0" r="0" t="8900"/>
          <a:stretch/>
        </p:blipFill>
        <p:spPr>
          <a:xfrm>
            <a:off x="2287825" y="3601375"/>
            <a:ext cx="1655350" cy="45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5"/>
          <p:cNvSpPr txBox="1"/>
          <p:nvPr/>
        </p:nvSpPr>
        <p:spPr>
          <a:xfrm>
            <a:off x="349800" y="195275"/>
            <a:ext cx="84444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chemeClr val="accent5"/>
                </a:solidFill>
                <a:latin typeface="Montserrat"/>
                <a:ea typeface="Montserrat"/>
                <a:cs typeface="Montserrat"/>
                <a:sym typeface="Montserrat"/>
              </a:rPr>
              <a:t>Implemented Machine Learning </a:t>
            </a:r>
            <a:endParaRPr b="1" sz="2800">
              <a:solidFill>
                <a:schemeClr val="accent5"/>
              </a:solidFill>
              <a:latin typeface="Montserrat"/>
              <a:ea typeface="Montserrat"/>
              <a:cs typeface="Montserrat"/>
              <a:sym typeface="Montserrat"/>
            </a:endParaRPr>
          </a:p>
        </p:txBody>
      </p:sp>
      <p:sp>
        <p:nvSpPr>
          <p:cNvPr id="797" name="Google Shape;797;p95"/>
          <p:cNvSpPr txBox="1"/>
          <p:nvPr/>
        </p:nvSpPr>
        <p:spPr>
          <a:xfrm>
            <a:off x="3740975" y="904350"/>
            <a:ext cx="4997100" cy="3334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1200">
                <a:solidFill>
                  <a:srgbClr val="000000"/>
                </a:solidFill>
                <a:latin typeface="Montserrat"/>
                <a:ea typeface="Montserrat"/>
                <a:cs typeface="Montserrat"/>
                <a:sym typeface="Montserrat"/>
              </a:rPr>
              <a:t>Risk category is added based on the probability results:</a:t>
            </a:r>
            <a:endParaRPr sz="1200">
              <a:solidFill>
                <a:srgbClr val="000000"/>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000000"/>
              </a:buClr>
              <a:buSzPts val="1200"/>
              <a:buFont typeface="Montserrat"/>
              <a:buAutoNum type="arabicPeriod"/>
            </a:pPr>
            <a:r>
              <a:rPr lang="en" sz="1200">
                <a:solidFill>
                  <a:srgbClr val="000000"/>
                </a:solidFill>
                <a:latin typeface="Montserrat"/>
                <a:ea typeface="Montserrat"/>
                <a:cs typeface="Montserrat"/>
                <a:sym typeface="Montserrat"/>
              </a:rPr>
              <a:t>0–0.3 is categorized as Not Risk</a:t>
            </a:r>
            <a:endParaRPr sz="1200">
              <a:solidFill>
                <a:srgbClr val="000000"/>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000000"/>
              </a:buClr>
              <a:buSzPts val="1200"/>
              <a:buFont typeface="Montserrat"/>
              <a:buAutoNum type="arabicPeriod"/>
            </a:pPr>
            <a:r>
              <a:rPr lang="en" sz="1200">
                <a:solidFill>
                  <a:srgbClr val="000000"/>
                </a:solidFill>
                <a:latin typeface="Montserrat"/>
                <a:ea typeface="Montserrat"/>
                <a:cs typeface="Montserrat"/>
                <a:sym typeface="Montserrat"/>
              </a:rPr>
              <a:t>0.4–0.6 is categorized as Need Review</a:t>
            </a:r>
            <a:endParaRPr sz="1200">
              <a:solidFill>
                <a:srgbClr val="000000"/>
              </a:solidFill>
              <a:latin typeface="Montserrat"/>
              <a:ea typeface="Montserrat"/>
              <a:cs typeface="Montserrat"/>
              <a:sym typeface="Montserrat"/>
            </a:endParaRPr>
          </a:p>
          <a:p>
            <a:pPr indent="-304800" lvl="0" marL="457200" rtl="0" algn="just">
              <a:lnSpc>
                <a:spcPct val="115000"/>
              </a:lnSpc>
              <a:spcBef>
                <a:spcPts val="0"/>
              </a:spcBef>
              <a:spcAft>
                <a:spcPts val="0"/>
              </a:spcAft>
              <a:buClr>
                <a:srgbClr val="000000"/>
              </a:buClr>
              <a:buSzPts val="1200"/>
              <a:buFont typeface="Montserrat"/>
              <a:buAutoNum type="arabicPeriod"/>
            </a:pPr>
            <a:r>
              <a:rPr lang="en" sz="1200">
                <a:solidFill>
                  <a:srgbClr val="000000"/>
                </a:solidFill>
                <a:latin typeface="Montserrat"/>
                <a:ea typeface="Montserrat"/>
                <a:cs typeface="Montserrat"/>
                <a:sym typeface="Montserrat"/>
              </a:rPr>
              <a:t>0.7–1 is categorized as Risk</a:t>
            </a:r>
            <a:endParaRPr sz="1200">
              <a:solidFill>
                <a:srgbClr val="000000"/>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 sz="1200">
                <a:latin typeface="Montserrat"/>
                <a:ea typeface="Montserrat"/>
                <a:cs typeface="Montserrat"/>
                <a:sym typeface="Montserrat"/>
              </a:rPr>
              <a:t>In order to better focus on identifying loans that could result in company losses, the Need Review threshold was adjusted to 0.4–0.6, narrowing the review process to applications with higher risk scores. This targeted approach significantly reduces the number of applications requiring manual assessment to </a:t>
            </a:r>
            <a:r>
              <a:rPr lang="en" sz="1200">
                <a:solidFill>
                  <a:srgbClr val="980000"/>
                </a:solidFill>
                <a:latin typeface="Montserrat"/>
                <a:ea typeface="Montserrat"/>
                <a:cs typeface="Montserrat"/>
                <a:sym typeface="Montserrat"/>
              </a:rPr>
              <a:t>12,637—an 83% decrease from the initial 75,600</a:t>
            </a:r>
            <a:r>
              <a:rPr lang="en" sz="1200">
                <a:latin typeface="Montserrat"/>
                <a:ea typeface="Montserrat"/>
                <a:cs typeface="Montserrat"/>
                <a:sym typeface="Montserrat"/>
              </a:rPr>
              <a:t>—allowing credit analysts to </a:t>
            </a:r>
            <a:r>
              <a:rPr lang="en" sz="1200">
                <a:solidFill>
                  <a:srgbClr val="980000"/>
                </a:solidFill>
                <a:latin typeface="Montserrat"/>
                <a:ea typeface="Montserrat"/>
                <a:cs typeface="Montserrat"/>
                <a:sym typeface="Montserrat"/>
              </a:rPr>
              <a:t>concentrate resources on cases most likely to impact company losses.</a:t>
            </a:r>
            <a:endParaRPr sz="1200">
              <a:solidFill>
                <a:srgbClr val="980000"/>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300">
              <a:solidFill>
                <a:srgbClr val="000000"/>
              </a:solidFill>
              <a:latin typeface="Montserrat"/>
              <a:ea typeface="Montserrat"/>
              <a:cs typeface="Montserrat"/>
              <a:sym typeface="Montserrat"/>
            </a:endParaRPr>
          </a:p>
        </p:txBody>
      </p:sp>
      <p:graphicFrame>
        <p:nvGraphicFramePr>
          <p:cNvPr id="798" name="Google Shape;798;p95"/>
          <p:cNvGraphicFramePr/>
          <p:nvPr/>
        </p:nvGraphicFramePr>
        <p:xfrm>
          <a:off x="704025" y="1109875"/>
          <a:ext cx="3000000" cy="3000000"/>
        </p:xfrm>
        <a:graphic>
          <a:graphicData uri="http://schemas.openxmlformats.org/drawingml/2006/table">
            <a:tbl>
              <a:tblPr>
                <a:noFill/>
                <a:tableStyleId>{38686C44-A1F1-4C2F-886F-EBDFF02EA456}</a:tableStyleId>
              </a:tblPr>
              <a:tblGrid>
                <a:gridCol w="1183025"/>
                <a:gridCol w="1183025"/>
              </a:tblGrid>
              <a:tr h="381000">
                <a:tc>
                  <a:txBody>
                    <a:bodyPr/>
                    <a:lstStyle/>
                    <a:p>
                      <a:pPr indent="0" lvl="0" marL="0" rtl="0" algn="ctr">
                        <a:spcBef>
                          <a:spcPts val="0"/>
                        </a:spcBef>
                        <a:spcAft>
                          <a:spcPts val="0"/>
                        </a:spcAft>
                        <a:buNone/>
                      </a:pPr>
                      <a:r>
                        <a:rPr b="1" lang="en">
                          <a:solidFill>
                            <a:schemeClr val="lt2"/>
                          </a:solidFill>
                        </a:rPr>
                        <a:t>Risk</a:t>
                      </a:r>
                      <a:endParaRPr b="1">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2"/>
                          </a:solidFill>
                        </a:rPr>
                        <a:t>Count</a:t>
                      </a:r>
                      <a:endParaRPr b="1">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2"/>
                          </a:solidFill>
                        </a:rPr>
                        <a:t>Not Risk</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47024</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2"/>
                          </a:solidFill>
                        </a:rPr>
                        <a:t>Need Riview</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12542</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2"/>
                          </a:solidFill>
                        </a:rPr>
                        <a:t>Risk</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16034</a:t>
                      </a:r>
                      <a:endParaRPr>
                        <a:solidFill>
                          <a:schemeClr val="lt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799" name="Google Shape;799;p95"/>
          <p:cNvSpPr txBox="1"/>
          <p:nvPr/>
        </p:nvSpPr>
        <p:spPr>
          <a:xfrm>
            <a:off x="676425" y="3002450"/>
            <a:ext cx="2422800" cy="11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Calibri"/>
                <a:ea typeface="Calibri"/>
                <a:cs typeface="Calibri"/>
                <a:sym typeface="Calibri"/>
              </a:rPr>
              <a:t>75600 		 12542</a:t>
            </a:r>
            <a:endParaRPr b="1" sz="2300">
              <a:solidFill>
                <a:schemeClr val="lt1"/>
              </a:solidFill>
              <a:latin typeface="Calibri"/>
              <a:ea typeface="Calibri"/>
              <a:cs typeface="Calibri"/>
              <a:sym typeface="Calibri"/>
            </a:endParaRPr>
          </a:p>
          <a:p>
            <a:pPr indent="0" lvl="0" marL="0" rtl="0" algn="ctr">
              <a:spcBef>
                <a:spcPts val="0"/>
              </a:spcBef>
              <a:spcAft>
                <a:spcPts val="0"/>
              </a:spcAft>
              <a:buNone/>
            </a:pPr>
            <a:r>
              <a:t/>
            </a:r>
            <a:endParaRPr b="1" sz="600">
              <a:solidFill>
                <a:schemeClr val="lt1"/>
              </a:solidFill>
              <a:latin typeface="Calibri"/>
              <a:ea typeface="Calibri"/>
              <a:cs typeface="Calibri"/>
              <a:sym typeface="Calibri"/>
            </a:endParaRPr>
          </a:p>
          <a:p>
            <a:pPr indent="0" lvl="0" marL="0" rtl="0" algn="ctr">
              <a:spcBef>
                <a:spcPts val="0"/>
              </a:spcBef>
              <a:spcAft>
                <a:spcPts val="0"/>
              </a:spcAft>
              <a:buNone/>
            </a:pPr>
            <a:r>
              <a:rPr b="1" lang="en" sz="3600">
                <a:solidFill>
                  <a:srgbClr val="00FF00"/>
                </a:solidFill>
                <a:latin typeface="Calibri"/>
                <a:ea typeface="Calibri"/>
                <a:cs typeface="Calibri"/>
                <a:sym typeface="Calibri"/>
              </a:rPr>
              <a:t>↓83%</a:t>
            </a:r>
            <a:endParaRPr b="1" sz="3600">
              <a:solidFill>
                <a:srgbClr val="00FF00"/>
              </a:solidFill>
              <a:latin typeface="Calibri"/>
              <a:ea typeface="Calibri"/>
              <a:cs typeface="Calibri"/>
              <a:sym typeface="Calibri"/>
            </a:endParaRPr>
          </a:p>
        </p:txBody>
      </p:sp>
      <p:sp>
        <p:nvSpPr>
          <p:cNvPr id="800" name="Google Shape;800;p95"/>
          <p:cNvSpPr/>
          <p:nvPr/>
        </p:nvSpPr>
        <p:spPr>
          <a:xfrm>
            <a:off x="1749850" y="3202600"/>
            <a:ext cx="427800" cy="1587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9"/>
          <p:cNvSpPr txBox="1"/>
          <p:nvPr>
            <p:ph type="title"/>
          </p:nvPr>
        </p:nvSpPr>
        <p:spPr>
          <a:xfrm>
            <a:off x="3992625" y="90250"/>
            <a:ext cx="3344400" cy="499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566" name="Google Shape;566;p69"/>
          <p:cNvSpPr txBox="1"/>
          <p:nvPr>
            <p:ph idx="1" type="body"/>
          </p:nvPr>
        </p:nvSpPr>
        <p:spPr>
          <a:xfrm>
            <a:off x="4234175" y="869375"/>
            <a:ext cx="4552800" cy="41145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350"/>
              <a:t>Veritas Bank, a digital-first, customer-focused lender, has experienced rapid growth in recent years. However, the bank is currently facing operational challenges due to its rapid growth. The volume of</a:t>
            </a:r>
            <a:r>
              <a:rPr b="1" lang="en" sz="1350">
                <a:solidFill>
                  <a:srgbClr val="980000"/>
                </a:solidFill>
              </a:rPr>
              <a:t> loan applications has increased significantly</a:t>
            </a:r>
            <a:r>
              <a:rPr lang="en" sz="1350"/>
              <a:t>, while </a:t>
            </a:r>
            <a:r>
              <a:rPr b="1" lang="en" sz="1350">
                <a:solidFill>
                  <a:srgbClr val="980000"/>
                </a:solidFill>
              </a:rPr>
              <a:t>number of available staff to assess them remains limited</a:t>
            </a:r>
            <a:r>
              <a:rPr lang="en" sz="1350"/>
              <a:t>.</a:t>
            </a:r>
            <a:endParaRPr sz="1350"/>
          </a:p>
          <a:p>
            <a:pPr indent="0" lvl="0" marL="0" rtl="0" algn="just">
              <a:lnSpc>
                <a:spcPct val="115000"/>
              </a:lnSpc>
              <a:spcBef>
                <a:spcPts val="0"/>
              </a:spcBef>
              <a:spcAft>
                <a:spcPts val="0"/>
              </a:spcAft>
              <a:buNone/>
            </a:pPr>
            <a:r>
              <a:t/>
            </a:r>
            <a:endParaRPr sz="1350"/>
          </a:p>
          <a:p>
            <a:pPr indent="0" lvl="0" marL="0" rtl="0" algn="just">
              <a:lnSpc>
                <a:spcPct val="115000"/>
              </a:lnSpc>
              <a:spcBef>
                <a:spcPts val="0"/>
              </a:spcBef>
              <a:spcAft>
                <a:spcPts val="0"/>
              </a:spcAft>
              <a:buNone/>
            </a:pPr>
            <a:r>
              <a:rPr lang="en" sz="1350"/>
              <a:t>Loan defaults are on the rise,</a:t>
            </a:r>
            <a:r>
              <a:rPr b="1" lang="en" sz="1350">
                <a:solidFill>
                  <a:srgbClr val="980000"/>
                </a:solidFill>
              </a:rPr>
              <a:t> reaching 12%</a:t>
            </a:r>
            <a:r>
              <a:rPr lang="en" sz="1350"/>
              <a:t>. The continued reliance on </a:t>
            </a:r>
            <a:r>
              <a:rPr b="1" lang="en" sz="1350">
                <a:solidFill>
                  <a:srgbClr val="980000"/>
                </a:solidFill>
              </a:rPr>
              <a:t>manual review processes has led to delays in approvals</a:t>
            </a:r>
            <a:r>
              <a:rPr lang="en" sz="1350"/>
              <a:t>. As a result, the bank risks </a:t>
            </a:r>
            <a:r>
              <a:rPr b="1" lang="en" sz="1350">
                <a:solidFill>
                  <a:srgbClr val="980000"/>
                </a:solidFill>
              </a:rPr>
              <a:t>losing valuable business opportunities</a:t>
            </a:r>
            <a:r>
              <a:rPr lang="en" sz="1350"/>
              <a:t> and damaging its reputation for reliability and speed.</a:t>
            </a:r>
            <a:endParaRPr sz="1350"/>
          </a:p>
          <a:p>
            <a:pPr indent="0" lvl="0" marL="0" rtl="0" algn="just">
              <a:lnSpc>
                <a:spcPct val="115000"/>
              </a:lnSpc>
              <a:spcBef>
                <a:spcPts val="0"/>
              </a:spcBef>
              <a:spcAft>
                <a:spcPts val="0"/>
              </a:spcAft>
              <a:buNone/>
            </a:pPr>
            <a:r>
              <a:t/>
            </a:r>
            <a:endParaRPr sz="1350"/>
          </a:p>
          <a:p>
            <a:pPr indent="0" lvl="0" marL="0" rtl="0" algn="just">
              <a:lnSpc>
                <a:spcPct val="115000"/>
              </a:lnSpc>
              <a:spcBef>
                <a:spcPts val="0"/>
              </a:spcBef>
              <a:spcAft>
                <a:spcPts val="0"/>
              </a:spcAft>
              <a:buNone/>
            </a:pPr>
            <a:r>
              <a:rPr lang="en" sz="1350"/>
              <a:t>Options considered to solve the problem:</a:t>
            </a:r>
            <a:endParaRPr sz="1350"/>
          </a:p>
          <a:p>
            <a:pPr indent="-314325" lvl="0" marL="457200" rtl="0" algn="just">
              <a:lnSpc>
                <a:spcPct val="115000"/>
              </a:lnSpc>
              <a:spcBef>
                <a:spcPts val="0"/>
              </a:spcBef>
              <a:spcAft>
                <a:spcPts val="0"/>
              </a:spcAft>
              <a:buSzPts val="1350"/>
              <a:buChar char="•"/>
            </a:pPr>
            <a:r>
              <a:rPr lang="en" sz="1350"/>
              <a:t>Hiring additional staff</a:t>
            </a:r>
            <a:endParaRPr sz="1350"/>
          </a:p>
          <a:p>
            <a:pPr indent="-314325" lvl="0" marL="457200" rtl="0" algn="just">
              <a:lnSpc>
                <a:spcPct val="115000"/>
              </a:lnSpc>
              <a:spcBef>
                <a:spcPts val="0"/>
              </a:spcBef>
              <a:spcAft>
                <a:spcPts val="0"/>
              </a:spcAft>
              <a:buSzPts val="1350"/>
              <a:buChar char="•"/>
            </a:pPr>
            <a:r>
              <a:rPr lang="en" sz="1350"/>
              <a:t>Implementing machine learning</a:t>
            </a:r>
            <a:endParaRPr sz="1350"/>
          </a:p>
        </p:txBody>
      </p:sp>
      <p:pic>
        <p:nvPicPr>
          <p:cNvPr id="567" name="Google Shape;567;p69" title="ChatGPT Image May 15, 2025, 02_01_35 PM.png"/>
          <p:cNvPicPr preferRelativeResize="0"/>
          <p:nvPr>
            <p:ph idx="2" type="pic"/>
          </p:nvPr>
        </p:nvPicPr>
        <p:blipFill rotWithShape="1">
          <a:blip r:embed="rId3">
            <a:alphaModFix/>
          </a:blip>
          <a:srcRect b="1550" l="0" r="0" t="1550"/>
          <a:stretch/>
        </p:blipFill>
        <p:spPr>
          <a:xfrm>
            <a:off x="463375" y="762000"/>
            <a:ext cx="3636600" cy="35237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6"/>
          <p:cNvSpPr/>
          <p:nvPr/>
        </p:nvSpPr>
        <p:spPr>
          <a:xfrm>
            <a:off x="4649800" y="924900"/>
            <a:ext cx="2079000" cy="3740400"/>
          </a:xfrm>
          <a:prstGeom prst="rect">
            <a:avLst/>
          </a:prstGeom>
          <a:solidFill>
            <a:srgbClr val="2554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C0E7"/>
              </a:solidFill>
              <a:latin typeface="Calibri"/>
              <a:ea typeface="Calibri"/>
              <a:cs typeface="Calibri"/>
              <a:sym typeface="Calibri"/>
            </a:endParaRPr>
          </a:p>
        </p:txBody>
      </p:sp>
      <p:sp>
        <p:nvSpPr>
          <p:cNvPr id="806" name="Google Shape;806;p96"/>
          <p:cNvSpPr/>
          <p:nvPr/>
        </p:nvSpPr>
        <p:spPr>
          <a:xfrm>
            <a:off x="6830475" y="924900"/>
            <a:ext cx="2079000" cy="3740400"/>
          </a:xfrm>
          <a:prstGeom prst="rect">
            <a:avLst/>
          </a:prstGeom>
          <a:solidFill>
            <a:srgbClr val="9DBED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C0E7"/>
              </a:solidFill>
              <a:latin typeface="Calibri"/>
              <a:ea typeface="Calibri"/>
              <a:cs typeface="Calibri"/>
              <a:sym typeface="Calibri"/>
            </a:endParaRPr>
          </a:p>
        </p:txBody>
      </p:sp>
      <p:sp>
        <p:nvSpPr>
          <p:cNvPr id="807" name="Google Shape;807;p96"/>
          <p:cNvSpPr/>
          <p:nvPr/>
        </p:nvSpPr>
        <p:spPr>
          <a:xfrm>
            <a:off x="2469125" y="924900"/>
            <a:ext cx="2079000" cy="3740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C0E7"/>
              </a:solidFill>
              <a:latin typeface="Calibri"/>
              <a:ea typeface="Calibri"/>
              <a:cs typeface="Calibri"/>
              <a:sym typeface="Calibri"/>
            </a:endParaRPr>
          </a:p>
        </p:txBody>
      </p:sp>
      <p:sp>
        <p:nvSpPr>
          <p:cNvPr id="808" name="Google Shape;808;p96"/>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chemeClr val="accent4"/>
                </a:solidFill>
              </a:rPr>
              <a:t>Business Impact</a:t>
            </a:r>
            <a:endParaRPr>
              <a:solidFill>
                <a:schemeClr val="accent4"/>
              </a:solidFill>
            </a:endParaRPr>
          </a:p>
        </p:txBody>
      </p:sp>
      <p:sp>
        <p:nvSpPr>
          <p:cNvPr id="809" name="Google Shape;809;p96"/>
          <p:cNvSpPr txBox="1"/>
          <p:nvPr>
            <p:ph idx="1" type="body"/>
          </p:nvPr>
        </p:nvSpPr>
        <p:spPr>
          <a:xfrm>
            <a:off x="449825" y="2205600"/>
            <a:ext cx="1752600" cy="569100"/>
          </a:xfrm>
          <a:prstGeom prst="rect">
            <a:avLst/>
          </a:prstGeom>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1700"/>
              <a:t>Assessment Increase Rate</a:t>
            </a:r>
            <a:endParaRPr sz="1700"/>
          </a:p>
        </p:txBody>
      </p:sp>
      <p:sp>
        <p:nvSpPr>
          <p:cNvPr id="810" name="Google Shape;810;p96"/>
          <p:cNvSpPr txBox="1"/>
          <p:nvPr>
            <p:ph idx="6" type="body"/>
          </p:nvPr>
        </p:nvSpPr>
        <p:spPr>
          <a:xfrm>
            <a:off x="2629450" y="2092601"/>
            <a:ext cx="1752600" cy="682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b="1" lang="en" sz="1800">
                <a:solidFill>
                  <a:schemeClr val="dk1"/>
                </a:solidFill>
              </a:rPr>
              <a:t>Cycle Time Reduction</a:t>
            </a:r>
            <a:endParaRPr b="1" sz="1800">
              <a:solidFill>
                <a:schemeClr val="dk1"/>
              </a:solidFill>
            </a:endParaRPr>
          </a:p>
        </p:txBody>
      </p:sp>
      <p:sp>
        <p:nvSpPr>
          <p:cNvPr id="811" name="Google Shape;811;p96"/>
          <p:cNvSpPr txBox="1"/>
          <p:nvPr>
            <p:ph idx="7" type="body"/>
          </p:nvPr>
        </p:nvSpPr>
        <p:spPr>
          <a:xfrm>
            <a:off x="4815500" y="2160675"/>
            <a:ext cx="1752600" cy="6144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1700"/>
              <a:t>Approval Rate Optimization</a:t>
            </a:r>
            <a:endParaRPr b="1" sz="1800"/>
          </a:p>
        </p:txBody>
      </p:sp>
      <p:sp>
        <p:nvSpPr>
          <p:cNvPr id="812" name="Google Shape;812;p96"/>
          <p:cNvSpPr txBox="1"/>
          <p:nvPr>
            <p:ph idx="8" type="body"/>
          </p:nvPr>
        </p:nvSpPr>
        <p:spPr>
          <a:xfrm>
            <a:off x="6851725" y="1980925"/>
            <a:ext cx="2079000" cy="8283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b="1" lang="en" sz="1700">
                <a:solidFill>
                  <a:schemeClr val="dk1"/>
                </a:solidFill>
              </a:rPr>
              <a:t>Non-Performing Loan Reduction Rate</a:t>
            </a:r>
            <a:endParaRPr b="1" sz="1700">
              <a:solidFill>
                <a:schemeClr val="dk1"/>
              </a:solidFill>
            </a:endParaRPr>
          </a:p>
        </p:txBody>
      </p:sp>
      <p:sp>
        <p:nvSpPr>
          <p:cNvPr id="813" name="Google Shape;813;p96"/>
          <p:cNvSpPr txBox="1"/>
          <p:nvPr/>
        </p:nvSpPr>
        <p:spPr>
          <a:xfrm>
            <a:off x="278600" y="2747150"/>
            <a:ext cx="2088900" cy="18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Calibri"/>
                <a:ea typeface="Calibri"/>
                <a:cs typeface="Calibri"/>
                <a:sym typeface="Calibri"/>
              </a:rPr>
              <a:t>The </a:t>
            </a:r>
            <a:r>
              <a:rPr lang="en" sz="1100">
                <a:solidFill>
                  <a:schemeClr val="lt1"/>
                </a:solidFill>
                <a:latin typeface="Calibri"/>
                <a:ea typeface="Calibri"/>
                <a:cs typeface="Calibri"/>
                <a:sym typeface="Calibri"/>
              </a:rPr>
              <a:t>manual capacity only can handle </a:t>
            </a:r>
            <a:r>
              <a:rPr b="1" lang="en" sz="1100">
                <a:solidFill>
                  <a:schemeClr val="lt1"/>
                </a:solidFill>
                <a:latin typeface="Calibri"/>
                <a:ea typeface="Calibri"/>
                <a:cs typeface="Calibri"/>
                <a:sym typeface="Calibri"/>
              </a:rPr>
              <a:t>65.5% </a:t>
            </a:r>
            <a:r>
              <a:rPr lang="en" sz="1100">
                <a:solidFill>
                  <a:schemeClr val="lt1"/>
                </a:solidFill>
                <a:latin typeface="Calibri"/>
                <a:ea typeface="Calibri"/>
                <a:cs typeface="Calibri"/>
                <a:sym typeface="Calibri"/>
              </a:rPr>
              <a:t>of the 75600 total loan/month</a:t>
            </a:r>
            <a:r>
              <a:rPr b="1" lang="en" sz="1100">
                <a:solidFill>
                  <a:schemeClr val="lt1"/>
                </a:solidFill>
                <a:latin typeface="Calibri"/>
                <a:ea typeface="Calibri"/>
                <a:cs typeface="Calibri"/>
                <a:sym typeface="Calibri"/>
              </a:rPr>
              <a:t> which is 49600</a:t>
            </a:r>
            <a:r>
              <a:rPr b="1" lang="en" sz="1100">
                <a:solidFill>
                  <a:schemeClr val="lt1"/>
                </a:solidFill>
                <a:latin typeface="Calibri"/>
                <a:ea typeface="Calibri"/>
                <a:cs typeface="Calibri"/>
                <a:sym typeface="Calibri"/>
              </a:rPr>
              <a:t>.</a:t>
            </a:r>
            <a:r>
              <a:rPr b="1" lang="en" sz="1100">
                <a:solidFill>
                  <a:schemeClr val="lt1"/>
                </a:solidFill>
                <a:latin typeface="Calibri"/>
                <a:ea typeface="Calibri"/>
                <a:cs typeface="Calibri"/>
                <a:sym typeface="Calibri"/>
              </a:rPr>
              <a:t> </a:t>
            </a:r>
            <a:r>
              <a:rPr lang="en" sz="1100">
                <a:solidFill>
                  <a:schemeClr val="lt1"/>
                </a:solidFill>
                <a:latin typeface="Calibri"/>
                <a:ea typeface="Calibri"/>
                <a:cs typeface="Calibri"/>
                <a:sym typeface="Calibri"/>
              </a:rPr>
              <a:t>By implementing machine learning, can handle</a:t>
            </a:r>
            <a:r>
              <a:rPr b="1" lang="en" sz="1100">
                <a:solidFill>
                  <a:schemeClr val="lt1"/>
                </a:solidFill>
                <a:latin typeface="Calibri"/>
                <a:ea typeface="Calibri"/>
                <a:cs typeface="Calibri"/>
                <a:sym typeface="Calibri"/>
              </a:rPr>
              <a:t> 100% and only 12,534</a:t>
            </a:r>
            <a:r>
              <a:rPr lang="en" sz="1100">
                <a:solidFill>
                  <a:schemeClr val="lt1"/>
                </a:solidFill>
                <a:latin typeface="Calibri"/>
                <a:ea typeface="Calibri"/>
                <a:cs typeface="Calibri"/>
                <a:sym typeface="Calibri"/>
              </a:rPr>
              <a:t> applications require manual review. The team can now assess </a:t>
            </a:r>
            <a:r>
              <a:rPr b="1" lang="en" sz="1100">
                <a:solidFill>
                  <a:schemeClr val="lt1"/>
                </a:solidFill>
                <a:latin typeface="Calibri"/>
                <a:ea typeface="Calibri"/>
                <a:cs typeface="Calibri"/>
                <a:sym typeface="Calibri"/>
              </a:rPr>
              <a:t>395% </a:t>
            </a:r>
            <a:r>
              <a:rPr lang="en" sz="1100">
                <a:solidFill>
                  <a:schemeClr val="lt1"/>
                </a:solidFill>
                <a:latin typeface="Calibri"/>
                <a:ea typeface="Calibri"/>
                <a:cs typeface="Calibri"/>
                <a:sym typeface="Calibri"/>
              </a:rPr>
              <a:t>of what’s actually required. </a:t>
            </a:r>
            <a:endParaRPr sz="11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solidFill>
                <a:schemeClr val="lt1"/>
              </a:solidFill>
              <a:latin typeface="Calibri"/>
              <a:ea typeface="Calibri"/>
              <a:cs typeface="Calibri"/>
              <a:sym typeface="Calibri"/>
            </a:endParaRPr>
          </a:p>
        </p:txBody>
      </p:sp>
      <p:sp>
        <p:nvSpPr>
          <p:cNvPr id="814" name="Google Shape;814;p96"/>
          <p:cNvSpPr txBox="1"/>
          <p:nvPr/>
        </p:nvSpPr>
        <p:spPr>
          <a:xfrm>
            <a:off x="313650" y="1337788"/>
            <a:ext cx="20538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51FF51"/>
                </a:solidFill>
                <a:latin typeface="Calibri"/>
                <a:ea typeface="Calibri"/>
                <a:cs typeface="Calibri"/>
                <a:sym typeface="Calibri"/>
              </a:rPr>
              <a:t>↑52.7%</a:t>
            </a:r>
            <a:endParaRPr b="1" sz="3600">
              <a:solidFill>
                <a:srgbClr val="51FF51"/>
              </a:solidFill>
              <a:latin typeface="Calibri"/>
              <a:ea typeface="Calibri"/>
              <a:cs typeface="Calibri"/>
              <a:sym typeface="Calibri"/>
            </a:endParaRPr>
          </a:p>
        </p:txBody>
      </p:sp>
      <p:sp>
        <p:nvSpPr>
          <p:cNvPr id="815" name="Google Shape;815;p96"/>
          <p:cNvSpPr txBox="1"/>
          <p:nvPr/>
        </p:nvSpPr>
        <p:spPr>
          <a:xfrm>
            <a:off x="2549825" y="1337800"/>
            <a:ext cx="19176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a:t>
            </a:r>
            <a:r>
              <a:rPr b="1" lang="en" sz="3600">
                <a:solidFill>
                  <a:srgbClr val="FF0000"/>
                </a:solidFill>
                <a:latin typeface="Calibri"/>
                <a:ea typeface="Calibri"/>
                <a:cs typeface="Calibri"/>
                <a:sym typeface="Calibri"/>
              </a:rPr>
              <a:t>83.3%</a:t>
            </a:r>
            <a:endParaRPr b="1" sz="3600">
              <a:solidFill>
                <a:srgbClr val="FF0000"/>
              </a:solidFill>
              <a:latin typeface="Calibri"/>
              <a:ea typeface="Calibri"/>
              <a:cs typeface="Calibri"/>
              <a:sym typeface="Calibri"/>
            </a:endParaRPr>
          </a:p>
        </p:txBody>
      </p:sp>
      <p:sp>
        <p:nvSpPr>
          <p:cNvPr id="816" name="Google Shape;816;p96"/>
          <p:cNvSpPr txBox="1"/>
          <p:nvPr/>
        </p:nvSpPr>
        <p:spPr>
          <a:xfrm>
            <a:off x="2543575" y="2747150"/>
            <a:ext cx="1996200" cy="18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Under manual processing applications would take</a:t>
            </a:r>
            <a:r>
              <a:rPr b="1" lang="en" sz="1100">
                <a:latin typeface="Calibri"/>
                <a:ea typeface="Calibri"/>
                <a:cs typeface="Calibri"/>
                <a:sym typeface="Calibri"/>
              </a:rPr>
              <a:t> 33 days.</a:t>
            </a:r>
            <a:endParaRPr b="1"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By implementing machine learning, reducing the cycle time to just </a:t>
            </a:r>
            <a:r>
              <a:rPr b="1" lang="en" sz="1100">
                <a:latin typeface="Calibri"/>
                <a:ea typeface="Calibri"/>
                <a:cs typeface="Calibri"/>
                <a:sym typeface="Calibri"/>
              </a:rPr>
              <a:t>6 days</a:t>
            </a:r>
            <a:r>
              <a:rPr lang="en" sz="1100">
                <a:latin typeface="Calibri"/>
                <a:ea typeface="Calibri"/>
                <a:cs typeface="Calibri"/>
                <a:sym typeface="Calibri"/>
              </a:rPr>
              <a:t>. This leads to a significant </a:t>
            </a:r>
            <a:r>
              <a:rPr b="1" lang="en" sz="1100">
                <a:latin typeface="Calibri"/>
                <a:ea typeface="Calibri"/>
                <a:cs typeface="Calibri"/>
                <a:sym typeface="Calibri"/>
              </a:rPr>
              <a:t>83% reduction </a:t>
            </a:r>
            <a:r>
              <a:rPr lang="en" sz="1100">
                <a:latin typeface="Calibri"/>
                <a:ea typeface="Calibri"/>
                <a:cs typeface="Calibri"/>
                <a:sym typeface="Calibri"/>
              </a:rPr>
              <a:t>in assessment cycle time.</a:t>
            </a:r>
            <a:endParaRPr sz="1100">
              <a:latin typeface="Calibri"/>
              <a:ea typeface="Calibri"/>
              <a:cs typeface="Calibri"/>
              <a:sym typeface="Calibri"/>
            </a:endParaRPr>
          </a:p>
          <a:p>
            <a:pPr indent="0" lvl="0" marL="0" rtl="0" algn="l">
              <a:spcBef>
                <a:spcPts val="0"/>
              </a:spcBef>
              <a:spcAft>
                <a:spcPts val="0"/>
              </a:spcAft>
              <a:buNone/>
            </a:pPr>
            <a:r>
              <a:t/>
            </a:r>
            <a:endParaRPr sz="1100">
              <a:solidFill>
                <a:schemeClr val="lt1"/>
              </a:solidFill>
              <a:latin typeface="Calibri"/>
              <a:ea typeface="Calibri"/>
              <a:cs typeface="Calibri"/>
              <a:sym typeface="Calibri"/>
            </a:endParaRPr>
          </a:p>
        </p:txBody>
      </p:sp>
      <p:cxnSp>
        <p:nvCxnSpPr>
          <p:cNvPr id="817" name="Google Shape;817;p96"/>
          <p:cNvCxnSpPr/>
          <p:nvPr/>
        </p:nvCxnSpPr>
        <p:spPr>
          <a:xfrm flipH="1" rot="10800000">
            <a:off x="2600075" y="2789875"/>
            <a:ext cx="1777200" cy="51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96"/>
          <p:cNvCxnSpPr/>
          <p:nvPr/>
        </p:nvCxnSpPr>
        <p:spPr>
          <a:xfrm flipH="1" rot="10800000">
            <a:off x="6989250" y="2789875"/>
            <a:ext cx="1777200" cy="51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96"/>
          <p:cNvCxnSpPr/>
          <p:nvPr/>
        </p:nvCxnSpPr>
        <p:spPr>
          <a:xfrm flipH="1" rot="10800000">
            <a:off x="4803200" y="2785200"/>
            <a:ext cx="1777200" cy="5100"/>
          </a:xfrm>
          <a:prstGeom prst="straightConnector1">
            <a:avLst/>
          </a:prstGeom>
          <a:noFill/>
          <a:ln cap="flat" cmpd="sng" w="9525">
            <a:solidFill>
              <a:schemeClr val="lt1"/>
            </a:solidFill>
            <a:prstDash val="solid"/>
            <a:round/>
            <a:headEnd len="med" w="med" type="none"/>
            <a:tailEnd len="med" w="med" type="none"/>
          </a:ln>
        </p:spPr>
      </p:cxnSp>
      <p:sp>
        <p:nvSpPr>
          <p:cNvPr id="820" name="Google Shape;820;p96"/>
          <p:cNvSpPr txBox="1"/>
          <p:nvPr/>
        </p:nvSpPr>
        <p:spPr>
          <a:xfrm>
            <a:off x="4715838" y="2747150"/>
            <a:ext cx="1996200" cy="28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lt1"/>
                </a:solidFill>
                <a:latin typeface="Calibri"/>
                <a:ea typeface="Calibri"/>
                <a:cs typeface="Calibri"/>
                <a:sym typeface="Calibri"/>
              </a:rPr>
              <a:t>Assuming manual assessments with a 5% error rate, </a:t>
            </a:r>
            <a:r>
              <a:rPr lang="en" sz="1100">
                <a:solidFill>
                  <a:schemeClr val="lt1"/>
                </a:solidFill>
                <a:latin typeface="Calibri"/>
                <a:ea typeface="Calibri"/>
                <a:cs typeface="Calibri"/>
                <a:sym typeface="Calibri"/>
              </a:rPr>
              <a:t>false approvals (5% of Not Risk) and false rejections (5% of Risk), </a:t>
            </a:r>
            <a:r>
              <a:rPr lang="en" sz="1100">
                <a:solidFill>
                  <a:schemeClr val="lt1"/>
                </a:solidFill>
                <a:latin typeface="Calibri"/>
                <a:ea typeface="Calibri"/>
                <a:cs typeface="Calibri"/>
                <a:sym typeface="Calibri"/>
              </a:rPr>
              <a:t>the </a:t>
            </a:r>
            <a:r>
              <a:rPr b="1" lang="en" sz="1100">
                <a:solidFill>
                  <a:schemeClr val="lt1"/>
                </a:solidFill>
                <a:latin typeface="Calibri"/>
                <a:ea typeface="Calibri"/>
                <a:cs typeface="Calibri"/>
                <a:sym typeface="Calibri"/>
              </a:rPr>
              <a:t>approval rate would be 83.9%</a:t>
            </a:r>
            <a:r>
              <a:rPr lang="en" sz="1100">
                <a:solidFill>
                  <a:schemeClr val="lt1"/>
                </a:solidFill>
                <a:latin typeface="Calibri"/>
                <a:ea typeface="Calibri"/>
                <a:cs typeface="Calibri"/>
                <a:sym typeface="Calibri"/>
              </a:rPr>
              <a:t>. This means around </a:t>
            </a:r>
            <a:r>
              <a:rPr b="1" lang="en" sz="1100">
                <a:solidFill>
                  <a:schemeClr val="lt1"/>
                </a:solidFill>
                <a:latin typeface="Calibri"/>
                <a:ea typeface="Calibri"/>
                <a:cs typeface="Calibri"/>
                <a:sym typeface="Calibri"/>
              </a:rPr>
              <a:t>41530  likely to be approved</a:t>
            </a:r>
            <a:r>
              <a:rPr lang="en" sz="1100">
                <a:solidFill>
                  <a:schemeClr val="lt1"/>
                </a:solidFill>
                <a:latin typeface="Calibri"/>
                <a:ea typeface="Calibri"/>
                <a:cs typeface="Calibri"/>
                <a:sym typeface="Calibri"/>
              </a:rPr>
              <a:t>. ML approve approximately </a:t>
            </a:r>
            <a:r>
              <a:rPr b="1" lang="en" sz="1100">
                <a:solidFill>
                  <a:schemeClr val="lt1"/>
                </a:solidFill>
                <a:latin typeface="Calibri"/>
                <a:ea typeface="Calibri"/>
                <a:cs typeface="Calibri"/>
                <a:sym typeface="Calibri"/>
              </a:rPr>
              <a:t>56950 </a:t>
            </a:r>
            <a:r>
              <a:rPr lang="en" sz="1100">
                <a:solidFill>
                  <a:schemeClr val="lt1"/>
                </a:solidFill>
                <a:latin typeface="Calibri"/>
                <a:ea typeface="Calibri"/>
                <a:cs typeface="Calibri"/>
                <a:sym typeface="Calibri"/>
              </a:rPr>
              <a:t>applications. </a:t>
            </a:r>
            <a:endParaRPr sz="1100">
              <a:solidFill>
                <a:schemeClr val="lt1"/>
              </a:solidFill>
              <a:latin typeface="Calibri"/>
              <a:ea typeface="Calibri"/>
              <a:cs typeface="Calibri"/>
              <a:sym typeface="Calibri"/>
            </a:endParaRPr>
          </a:p>
          <a:p>
            <a:pPr indent="0" lvl="0" marL="0" rtl="0" algn="l">
              <a:spcBef>
                <a:spcPts val="1200"/>
              </a:spcBef>
              <a:spcAft>
                <a:spcPts val="0"/>
              </a:spcAft>
              <a:buNone/>
            </a:pPr>
            <a:r>
              <a:t/>
            </a:r>
            <a:endParaRPr sz="11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solidFill>
                <a:schemeClr val="lt1"/>
              </a:solidFill>
              <a:latin typeface="Calibri"/>
              <a:ea typeface="Calibri"/>
              <a:cs typeface="Calibri"/>
              <a:sym typeface="Calibri"/>
            </a:endParaRPr>
          </a:p>
        </p:txBody>
      </p:sp>
      <p:sp>
        <p:nvSpPr>
          <p:cNvPr id="821" name="Google Shape;821;p96"/>
          <p:cNvSpPr txBox="1"/>
          <p:nvPr/>
        </p:nvSpPr>
        <p:spPr>
          <a:xfrm>
            <a:off x="4730500" y="1337800"/>
            <a:ext cx="19176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6BFF6B"/>
                </a:solidFill>
                <a:latin typeface="Calibri"/>
                <a:ea typeface="Calibri"/>
                <a:cs typeface="Calibri"/>
                <a:sym typeface="Calibri"/>
              </a:rPr>
              <a:t>↑45.3%</a:t>
            </a:r>
            <a:endParaRPr b="1" sz="3600">
              <a:solidFill>
                <a:srgbClr val="6BFF6B"/>
              </a:solidFill>
              <a:latin typeface="Calibri"/>
              <a:ea typeface="Calibri"/>
              <a:cs typeface="Calibri"/>
              <a:sym typeface="Calibri"/>
            </a:endParaRPr>
          </a:p>
        </p:txBody>
      </p:sp>
      <p:sp>
        <p:nvSpPr>
          <p:cNvPr id="822" name="Google Shape;822;p96"/>
          <p:cNvSpPr txBox="1"/>
          <p:nvPr/>
        </p:nvSpPr>
        <p:spPr>
          <a:xfrm>
            <a:off x="6879750" y="2747150"/>
            <a:ext cx="2029800" cy="18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latin typeface="Calibri"/>
                <a:ea typeface="Calibri"/>
                <a:cs typeface="Calibri"/>
                <a:sym typeface="Calibri"/>
              </a:rPr>
              <a:t>M</a:t>
            </a:r>
            <a:r>
              <a:rPr lang="en" sz="1100">
                <a:solidFill>
                  <a:schemeClr val="dk1"/>
                </a:solidFill>
                <a:latin typeface="Calibri"/>
                <a:ea typeface="Calibri"/>
                <a:cs typeface="Calibri"/>
                <a:sym typeface="Calibri"/>
              </a:rPr>
              <a:t>anual non-performing rate (industry average) is </a:t>
            </a:r>
            <a:r>
              <a:rPr b="1" lang="en" sz="1100">
                <a:solidFill>
                  <a:schemeClr val="dk1"/>
                </a:solidFill>
                <a:latin typeface="Calibri"/>
                <a:ea typeface="Calibri"/>
                <a:cs typeface="Calibri"/>
                <a:sym typeface="Calibri"/>
              </a:rPr>
              <a:t>around 5%</a:t>
            </a: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Non-performing loans dropped from an estimated </a:t>
            </a:r>
            <a:r>
              <a:rPr b="1" lang="en" sz="1100">
                <a:solidFill>
                  <a:schemeClr val="dk1"/>
                </a:solidFill>
                <a:latin typeface="Calibri"/>
                <a:ea typeface="Calibri"/>
                <a:cs typeface="Calibri"/>
                <a:sym typeface="Calibri"/>
              </a:rPr>
              <a:t>2,475 to 1,579</a:t>
            </a:r>
            <a:r>
              <a:rPr lang="en" sz="1100">
                <a:solidFill>
                  <a:schemeClr val="dk1"/>
                </a:solidFill>
                <a:latin typeface="Calibri"/>
                <a:ea typeface="Calibri"/>
                <a:cs typeface="Calibri"/>
                <a:sym typeface="Calibri"/>
              </a:rPr>
              <a:t>. This reduced the NPL rate from </a:t>
            </a:r>
            <a:r>
              <a:rPr b="1" lang="en" sz="1100">
                <a:solidFill>
                  <a:schemeClr val="dk1"/>
                </a:solidFill>
                <a:latin typeface="Calibri"/>
                <a:ea typeface="Calibri"/>
                <a:cs typeface="Calibri"/>
                <a:sym typeface="Calibri"/>
              </a:rPr>
              <a:t>5.00% to 2.04%</a:t>
            </a:r>
            <a:r>
              <a:rPr lang="en" sz="1100">
                <a:solidFill>
                  <a:schemeClr val="dk1"/>
                </a:solidFill>
                <a:latin typeface="Calibri"/>
                <a:ea typeface="Calibri"/>
                <a:cs typeface="Calibri"/>
                <a:sym typeface="Calibri"/>
              </a:rPr>
              <a:t>, showing a significant improvement in efficiency and a substantial reduction in credit risk.</a:t>
            </a:r>
            <a:endParaRPr sz="1100">
              <a:solidFill>
                <a:schemeClr val="dk1"/>
              </a:solidFill>
              <a:latin typeface="Calibri"/>
              <a:ea typeface="Calibri"/>
              <a:cs typeface="Calibri"/>
              <a:sym typeface="Calibri"/>
            </a:endParaRPr>
          </a:p>
          <a:p>
            <a:pPr indent="0" lvl="0" marL="0" rtl="0" algn="l">
              <a:spcBef>
                <a:spcPts val="1200"/>
              </a:spcBef>
              <a:spcAft>
                <a:spcPts val="0"/>
              </a:spcAft>
              <a:buNone/>
            </a:pPr>
            <a:r>
              <a:t/>
            </a:r>
            <a:endParaRPr sz="1100">
              <a:solidFill>
                <a:schemeClr val="lt1"/>
              </a:solidFill>
              <a:latin typeface="Calibri"/>
              <a:ea typeface="Calibri"/>
              <a:cs typeface="Calibri"/>
              <a:sym typeface="Calibri"/>
            </a:endParaRPr>
          </a:p>
          <a:p>
            <a:pPr indent="0" lvl="0" marL="0" rtl="0" algn="l">
              <a:spcBef>
                <a:spcPts val="0"/>
              </a:spcBef>
              <a:spcAft>
                <a:spcPts val="0"/>
              </a:spcAft>
              <a:buNone/>
            </a:pPr>
            <a:r>
              <a:t/>
            </a:r>
            <a:endParaRPr sz="1100">
              <a:solidFill>
                <a:schemeClr val="lt1"/>
              </a:solidFill>
              <a:latin typeface="Calibri"/>
              <a:ea typeface="Calibri"/>
              <a:cs typeface="Calibri"/>
              <a:sym typeface="Calibri"/>
            </a:endParaRPr>
          </a:p>
        </p:txBody>
      </p:sp>
      <p:sp>
        <p:nvSpPr>
          <p:cNvPr id="823" name="Google Shape;823;p96"/>
          <p:cNvSpPr txBox="1"/>
          <p:nvPr/>
        </p:nvSpPr>
        <p:spPr>
          <a:xfrm>
            <a:off x="6935850" y="1337800"/>
            <a:ext cx="19176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↓59.2%</a:t>
            </a:r>
            <a:endParaRPr b="1" sz="3600">
              <a:solidFill>
                <a:srgbClr val="FF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7"/>
          <p:cNvSpPr txBox="1"/>
          <p:nvPr>
            <p:ph type="title"/>
          </p:nvPr>
        </p:nvSpPr>
        <p:spPr>
          <a:xfrm>
            <a:off x="195950" y="267425"/>
            <a:ext cx="4198500" cy="482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400"/>
              <a:t>Implemented Machine Learning </a:t>
            </a:r>
            <a:endParaRPr sz="2400"/>
          </a:p>
        </p:txBody>
      </p:sp>
      <p:sp>
        <p:nvSpPr>
          <p:cNvPr id="829" name="Google Shape;829;p97"/>
          <p:cNvSpPr txBox="1"/>
          <p:nvPr/>
        </p:nvSpPr>
        <p:spPr>
          <a:xfrm>
            <a:off x="4720200" y="322625"/>
            <a:ext cx="4198500" cy="3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Hiring Additional Credit Analyst</a:t>
            </a:r>
            <a:endParaRPr b="1" sz="2400">
              <a:solidFill>
                <a:schemeClr val="dk1"/>
              </a:solidFill>
              <a:latin typeface="Calibri"/>
              <a:ea typeface="Calibri"/>
              <a:cs typeface="Calibri"/>
              <a:sym typeface="Calibri"/>
            </a:endParaRPr>
          </a:p>
        </p:txBody>
      </p:sp>
      <p:sp>
        <p:nvSpPr>
          <p:cNvPr id="830" name="Google Shape;830;p97"/>
          <p:cNvSpPr txBox="1"/>
          <p:nvPr/>
        </p:nvSpPr>
        <p:spPr>
          <a:xfrm>
            <a:off x="93900" y="754050"/>
            <a:ext cx="4626300" cy="1664100"/>
          </a:xfrm>
          <a:prstGeom prst="rect">
            <a:avLst/>
          </a:prstGeom>
          <a:noFill/>
          <a:ln>
            <a:noFill/>
          </a:ln>
        </p:spPr>
        <p:txBody>
          <a:bodyPr anchorCtr="0" anchor="t" bIns="91425" lIns="91425" spcFirstLastPara="1" rIns="91425" wrap="square" tIns="91425">
            <a:noAutofit/>
          </a:bodyPr>
          <a:lstStyle/>
          <a:p>
            <a:pPr indent="-196850" lvl="0" marL="285750" rtl="0" algn="l">
              <a:lnSpc>
                <a:spcPct val="115000"/>
              </a:lnSpc>
              <a:spcBef>
                <a:spcPts val="0"/>
              </a:spcBef>
              <a:spcAft>
                <a:spcPts val="0"/>
              </a:spcAft>
              <a:buClr>
                <a:schemeClr val="lt1"/>
              </a:buClr>
              <a:buSzPts val="1300"/>
              <a:buFont typeface="Calibri"/>
              <a:buChar char="●"/>
            </a:pPr>
            <a:r>
              <a:rPr lang="en" sz="1300">
                <a:solidFill>
                  <a:schemeClr val="lt1"/>
                </a:solidFill>
                <a:latin typeface="Calibri"/>
                <a:ea typeface="Calibri"/>
                <a:cs typeface="Calibri"/>
                <a:sym typeface="Calibri"/>
              </a:rPr>
              <a:t>Model Development (Data Scientist)	        Rp 15,000,000</a:t>
            </a:r>
            <a:endParaRPr sz="1300">
              <a:solidFill>
                <a:schemeClr val="lt1"/>
              </a:solidFill>
              <a:latin typeface="Calibri"/>
              <a:ea typeface="Calibri"/>
              <a:cs typeface="Calibri"/>
              <a:sym typeface="Calibri"/>
            </a:endParaRPr>
          </a:p>
          <a:p>
            <a:pPr indent="-196850" lvl="0" marL="285750" rtl="0" algn="l">
              <a:lnSpc>
                <a:spcPct val="115000"/>
              </a:lnSpc>
              <a:spcBef>
                <a:spcPts val="0"/>
              </a:spcBef>
              <a:spcAft>
                <a:spcPts val="0"/>
              </a:spcAft>
              <a:buClr>
                <a:schemeClr val="lt1"/>
              </a:buClr>
              <a:buSzPts val="1300"/>
              <a:buFont typeface="Calibri"/>
              <a:buChar char="●"/>
            </a:pPr>
            <a:r>
              <a:rPr lang="en" sz="1300">
                <a:solidFill>
                  <a:schemeClr val="lt1"/>
                </a:solidFill>
                <a:latin typeface="Calibri"/>
                <a:ea typeface="Calibri"/>
                <a:cs typeface="Calibri"/>
                <a:sym typeface="Calibri"/>
              </a:rPr>
              <a:t>Model Deployment (ML Engineer)	        Rp 14,000,000</a:t>
            </a:r>
            <a:endParaRPr sz="1300">
              <a:solidFill>
                <a:schemeClr val="lt1"/>
              </a:solidFill>
              <a:latin typeface="Calibri"/>
              <a:ea typeface="Calibri"/>
              <a:cs typeface="Calibri"/>
              <a:sym typeface="Calibri"/>
            </a:endParaRPr>
          </a:p>
          <a:p>
            <a:pPr indent="-196850" lvl="0" marL="285750" rtl="0" algn="l">
              <a:lnSpc>
                <a:spcPct val="115000"/>
              </a:lnSpc>
              <a:spcBef>
                <a:spcPts val="0"/>
              </a:spcBef>
              <a:spcAft>
                <a:spcPts val="0"/>
              </a:spcAft>
              <a:buClr>
                <a:schemeClr val="lt1"/>
              </a:buClr>
              <a:buSzPts val="1300"/>
              <a:buFont typeface="Calibri"/>
              <a:buChar char="●"/>
            </a:pPr>
            <a:r>
              <a:rPr lang="en" sz="1300">
                <a:solidFill>
                  <a:schemeClr val="lt1"/>
                </a:solidFill>
                <a:latin typeface="Calibri"/>
                <a:ea typeface="Calibri"/>
                <a:cs typeface="Calibri"/>
                <a:sym typeface="Calibri"/>
              </a:rPr>
              <a:t>Cloud &amp; DevOps (Data Engineer)	        Rp 13,000,000</a:t>
            </a:r>
            <a:endParaRPr sz="1300">
              <a:solidFill>
                <a:schemeClr val="lt1"/>
              </a:solidFill>
              <a:latin typeface="Calibri"/>
              <a:ea typeface="Calibri"/>
              <a:cs typeface="Calibri"/>
              <a:sym typeface="Calibri"/>
            </a:endParaRPr>
          </a:p>
          <a:p>
            <a:pPr indent="-196850" lvl="0" marL="285750" rtl="0" algn="l">
              <a:lnSpc>
                <a:spcPct val="115000"/>
              </a:lnSpc>
              <a:spcBef>
                <a:spcPts val="0"/>
              </a:spcBef>
              <a:spcAft>
                <a:spcPts val="0"/>
              </a:spcAft>
              <a:buClr>
                <a:schemeClr val="lt1"/>
              </a:buClr>
              <a:buSzPts val="1300"/>
              <a:buFont typeface="Calibri"/>
              <a:buChar char="●"/>
            </a:pPr>
            <a:r>
              <a:rPr lang="en" sz="1300">
                <a:solidFill>
                  <a:schemeClr val="lt1"/>
                </a:solidFill>
                <a:latin typeface="Calibri"/>
                <a:ea typeface="Calibri"/>
                <a:cs typeface="Calibri"/>
                <a:sym typeface="Calibri"/>
              </a:rPr>
              <a:t>Cloud &amp; Ops Infrastructure,		        </a:t>
            </a:r>
            <a:r>
              <a:rPr lang="en" sz="1300">
                <a:solidFill>
                  <a:schemeClr val="lt1"/>
                </a:solidFill>
                <a:latin typeface="Calibri"/>
                <a:ea typeface="Calibri"/>
                <a:cs typeface="Calibri"/>
                <a:sym typeface="Calibri"/>
              </a:rPr>
              <a:t>Rp 10,000,000</a:t>
            </a:r>
            <a:endParaRPr sz="1300">
              <a:solidFill>
                <a:schemeClr val="lt1"/>
              </a:solidFill>
              <a:latin typeface="Calibri"/>
              <a:ea typeface="Calibri"/>
              <a:cs typeface="Calibri"/>
              <a:sym typeface="Calibri"/>
            </a:endParaRPr>
          </a:p>
          <a:p>
            <a:pPr indent="-114300" lvl="0" marL="285750" rtl="0" algn="l">
              <a:lnSpc>
                <a:spcPct val="115000"/>
              </a:lnSpc>
              <a:spcBef>
                <a:spcPts val="0"/>
              </a:spcBef>
              <a:spcAft>
                <a:spcPts val="0"/>
              </a:spcAft>
              <a:buNone/>
            </a:pPr>
            <a:r>
              <a:rPr lang="en" sz="1300">
                <a:solidFill>
                  <a:schemeClr val="lt1"/>
                </a:solidFill>
                <a:latin typeface="Calibri"/>
                <a:ea typeface="Calibri"/>
                <a:cs typeface="Calibri"/>
                <a:sym typeface="Calibri"/>
              </a:rPr>
              <a:t>   Maintenance &amp; Support</a:t>
            </a:r>
            <a:endParaRPr sz="1300">
              <a:solidFill>
                <a:schemeClr val="lt1"/>
              </a:solidFill>
              <a:latin typeface="Calibri"/>
              <a:ea typeface="Calibri"/>
              <a:cs typeface="Calibri"/>
              <a:sym typeface="Calibri"/>
            </a:endParaRPr>
          </a:p>
          <a:p>
            <a:pPr indent="-114300" lvl="0" marL="285750" rtl="0" algn="l">
              <a:lnSpc>
                <a:spcPct val="115000"/>
              </a:lnSpc>
              <a:spcBef>
                <a:spcPts val="0"/>
              </a:spcBef>
              <a:spcAft>
                <a:spcPts val="0"/>
              </a:spcAft>
              <a:buNone/>
            </a:pPr>
            <a:r>
              <a:t/>
            </a:r>
            <a:endParaRPr sz="13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b="1" lang="en" sz="1300">
                <a:solidFill>
                  <a:schemeClr val="lt1"/>
                </a:solidFill>
                <a:latin typeface="Calibri"/>
                <a:ea typeface="Calibri"/>
                <a:cs typeface="Calibri"/>
                <a:sym typeface="Calibri"/>
              </a:rPr>
              <a:t>Subtotal Consultant Services:	      Rp 57,000,000 / month</a:t>
            </a:r>
            <a:endParaRPr b="1" sz="1300">
              <a:solidFill>
                <a:schemeClr val="lt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lt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lt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lt1"/>
              </a:solidFill>
              <a:latin typeface="Calibri"/>
              <a:ea typeface="Calibri"/>
              <a:cs typeface="Calibri"/>
              <a:sym typeface="Calibri"/>
            </a:endParaRPr>
          </a:p>
          <a:p>
            <a:pPr indent="0" lvl="0" marL="457200" rtl="0" algn="l">
              <a:spcBef>
                <a:spcPts val="0"/>
              </a:spcBef>
              <a:spcAft>
                <a:spcPts val="0"/>
              </a:spcAft>
              <a:buNone/>
            </a:pPr>
            <a:r>
              <a:t/>
            </a:r>
            <a:endParaRPr sz="1300">
              <a:solidFill>
                <a:schemeClr val="lt1"/>
              </a:solidFill>
              <a:latin typeface="Calibri"/>
              <a:ea typeface="Calibri"/>
              <a:cs typeface="Calibri"/>
              <a:sym typeface="Calibri"/>
            </a:endParaRPr>
          </a:p>
        </p:txBody>
      </p:sp>
      <p:sp>
        <p:nvSpPr>
          <p:cNvPr id="831" name="Google Shape;831;p97"/>
          <p:cNvSpPr txBox="1"/>
          <p:nvPr/>
        </p:nvSpPr>
        <p:spPr>
          <a:xfrm>
            <a:off x="195950" y="3187875"/>
            <a:ext cx="3410400" cy="16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00"/>
                </a:solidFill>
                <a:latin typeface="Calibri"/>
                <a:ea typeface="Calibri"/>
                <a:cs typeface="Calibri"/>
                <a:sym typeface="Calibri"/>
              </a:rPr>
              <a:t>Rp 606,600,000</a:t>
            </a:r>
            <a:endParaRPr b="1" sz="2800">
              <a:solidFill>
                <a:srgbClr val="FFFF00"/>
              </a:solidFill>
              <a:latin typeface="Calibri"/>
              <a:ea typeface="Calibri"/>
              <a:cs typeface="Calibri"/>
              <a:sym typeface="Calibri"/>
            </a:endParaRPr>
          </a:p>
          <a:p>
            <a:pPr indent="0" lvl="0" marL="0" rtl="0" algn="l">
              <a:spcBef>
                <a:spcPts val="0"/>
              </a:spcBef>
              <a:spcAft>
                <a:spcPts val="0"/>
              </a:spcAft>
              <a:buNone/>
            </a:pPr>
            <a:r>
              <a:rPr b="1" lang="en" sz="1300">
                <a:solidFill>
                  <a:srgbClr val="FFFF00"/>
                </a:solidFill>
                <a:latin typeface="Calibri"/>
                <a:ea typeface="Calibri"/>
                <a:cs typeface="Calibri"/>
                <a:sym typeface="Calibri"/>
              </a:rPr>
              <a:t>Monthly cost reduction</a:t>
            </a:r>
            <a:endParaRPr b="1" sz="1300">
              <a:solidFill>
                <a:srgbClr val="FFFF00"/>
              </a:solidFill>
              <a:latin typeface="Calibri"/>
              <a:ea typeface="Calibri"/>
              <a:cs typeface="Calibri"/>
              <a:sym typeface="Calibri"/>
            </a:endParaRPr>
          </a:p>
          <a:p>
            <a:pPr indent="0" lvl="0" marL="0" rtl="0" algn="l">
              <a:spcBef>
                <a:spcPts val="0"/>
              </a:spcBef>
              <a:spcAft>
                <a:spcPts val="0"/>
              </a:spcAft>
              <a:buNone/>
            </a:pPr>
            <a:r>
              <a:t/>
            </a:r>
            <a:endParaRPr b="1" sz="1300">
              <a:solidFill>
                <a:srgbClr val="FFFF00"/>
              </a:solidFill>
              <a:latin typeface="Calibri"/>
              <a:ea typeface="Calibri"/>
              <a:cs typeface="Calibri"/>
              <a:sym typeface="Calibri"/>
            </a:endParaRPr>
          </a:p>
          <a:p>
            <a:pPr indent="0" lvl="0" marL="0" rtl="0" algn="l">
              <a:spcBef>
                <a:spcPts val="0"/>
              </a:spcBef>
              <a:spcAft>
                <a:spcPts val="0"/>
              </a:spcAft>
              <a:buNone/>
            </a:pPr>
            <a:r>
              <a:rPr b="1" lang="en" sz="3300">
                <a:solidFill>
                  <a:srgbClr val="FFFF00"/>
                </a:solidFill>
                <a:latin typeface="Calibri"/>
                <a:ea typeface="Calibri"/>
                <a:cs typeface="Calibri"/>
                <a:sym typeface="Calibri"/>
              </a:rPr>
              <a:t>91.4%</a:t>
            </a:r>
            <a:endParaRPr b="1" sz="3300">
              <a:solidFill>
                <a:srgbClr val="FFFF00"/>
              </a:solidFill>
              <a:latin typeface="Calibri"/>
              <a:ea typeface="Calibri"/>
              <a:cs typeface="Calibri"/>
              <a:sym typeface="Calibri"/>
            </a:endParaRPr>
          </a:p>
          <a:p>
            <a:pPr indent="0" lvl="0" marL="0" rtl="0" algn="l">
              <a:spcBef>
                <a:spcPts val="0"/>
              </a:spcBef>
              <a:spcAft>
                <a:spcPts val="0"/>
              </a:spcAft>
              <a:buNone/>
            </a:pPr>
            <a:r>
              <a:rPr b="1" lang="en" sz="1300">
                <a:solidFill>
                  <a:srgbClr val="FFFF00"/>
                </a:solidFill>
                <a:latin typeface="Calibri"/>
                <a:ea typeface="Calibri"/>
                <a:cs typeface="Calibri"/>
                <a:sym typeface="Calibri"/>
              </a:rPr>
              <a:t>Reduction Rate</a:t>
            </a:r>
            <a:endParaRPr b="1" sz="2400">
              <a:solidFill>
                <a:srgbClr val="FFFF00"/>
              </a:solidFill>
              <a:latin typeface="Calibri"/>
              <a:ea typeface="Calibri"/>
              <a:cs typeface="Calibri"/>
              <a:sym typeface="Calibri"/>
            </a:endParaRPr>
          </a:p>
          <a:p>
            <a:pPr indent="0" lvl="0" marL="0" rtl="0" algn="l">
              <a:spcBef>
                <a:spcPts val="0"/>
              </a:spcBef>
              <a:spcAft>
                <a:spcPts val="0"/>
              </a:spcAft>
              <a:buNone/>
            </a:pPr>
            <a:r>
              <a:t/>
            </a:r>
            <a:endParaRPr b="1" sz="2400">
              <a:solidFill>
                <a:srgbClr val="FFFF00"/>
              </a:solidFill>
              <a:latin typeface="Calibri"/>
              <a:ea typeface="Calibri"/>
              <a:cs typeface="Calibri"/>
              <a:sym typeface="Calibri"/>
            </a:endParaRPr>
          </a:p>
          <a:p>
            <a:pPr indent="0" lvl="0" marL="0" rtl="0" algn="l">
              <a:spcBef>
                <a:spcPts val="0"/>
              </a:spcBef>
              <a:spcAft>
                <a:spcPts val="0"/>
              </a:spcAft>
              <a:buNone/>
            </a:pPr>
            <a:r>
              <a:t/>
            </a:r>
            <a:endParaRPr b="1" sz="1300">
              <a:solidFill>
                <a:srgbClr val="FFFF00"/>
              </a:solidFill>
              <a:latin typeface="Calibri"/>
              <a:ea typeface="Calibri"/>
              <a:cs typeface="Calibri"/>
              <a:sym typeface="Calibri"/>
            </a:endParaRPr>
          </a:p>
          <a:p>
            <a:pPr indent="0" lvl="0" marL="0" rtl="0" algn="l">
              <a:spcBef>
                <a:spcPts val="0"/>
              </a:spcBef>
              <a:spcAft>
                <a:spcPts val="0"/>
              </a:spcAft>
              <a:buNone/>
            </a:pPr>
            <a:r>
              <a:t/>
            </a:r>
            <a:endParaRPr b="1" sz="1300">
              <a:solidFill>
                <a:srgbClr val="FFFF00"/>
              </a:solidFill>
              <a:latin typeface="Calibri"/>
              <a:ea typeface="Calibri"/>
              <a:cs typeface="Calibri"/>
              <a:sym typeface="Calibri"/>
            </a:endParaRPr>
          </a:p>
        </p:txBody>
      </p:sp>
      <p:sp>
        <p:nvSpPr>
          <p:cNvPr id="832" name="Google Shape;832;p97"/>
          <p:cNvSpPr txBox="1"/>
          <p:nvPr/>
        </p:nvSpPr>
        <p:spPr>
          <a:xfrm>
            <a:off x="4720200" y="762000"/>
            <a:ext cx="4626300" cy="2545800"/>
          </a:xfrm>
          <a:prstGeom prst="rect">
            <a:avLst/>
          </a:prstGeom>
          <a:noFill/>
          <a:ln>
            <a:noFill/>
          </a:ln>
        </p:spPr>
        <p:txBody>
          <a:bodyPr anchorCtr="0" anchor="t" bIns="91425" lIns="91425" spcFirstLastPara="1" rIns="91425" wrap="square" tIns="91425">
            <a:noAutofit/>
          </a:bodyPr>
          <a:lstStyle/>
          <a:p>
            <a:pPr indent="-196850" lvl="0" marL="285750" rtl="0" algn="l">
              <a:lnSpc>
                <a:spcPct val="115000"/>
              </a:lnSpc>
              <a:spcBef>
                <a:spcPts val="0"/>
              </a:spcBef>
              <a:spcAft>
                <a:spcPts val="0"/>
              </a:spcAft>
              <a:buClr>
                <a:schemeClr val="dk1"/>
              </a:buClr>
              <a:buSzPts val="1300"/>
              <a:buFont typeface="Calibri"/>
              <a:buChar char="●"/>
            </a:pPr>
            <a:r>
              <a:rPr lang="en" sz="1200">
                <a:solidFill>
                  <a:schemeClr val="dk1"/>
                </a:solidFill>
              </a:rPr>
              <a:t>Monthly loan volume 			75,600 applications</a:t>
            </a:r>
            <a:endParaRPr sz="1300">
              <a:solidFill>
                <a:schemeClr val="dk1"/>
              </a:solidFill>
              <a:latin typeface="Calibri"/>
              <a:ea typeface="Calibri"/>
              <a:cs typeface="Calibri"/>
              <a:sym typeface="Calibri"/>
            </a:endParaRPr>
          </a:p>
          <a:p>
            <a:pPr indent="-196850" lvl="0" marL="285750" rtl="0" algn="l">
              <a:lnSpc>
                <a:spcPct val="115000"/>
              </a:lnSpc>
              <a:spcBef>
                <a:spcPts val="0"/>
              </a:spcBef>
              <a:spcAft>
                <a:spcPts val="0"/>
              </a:spcAft>
              <a:buClr>
                <a:schemeClr val="dk1"/>
              </a:buClr>
              <a:buSzPts val="1300"/>
              <a:buFont typeface="Calibri"/>
              <a:buChar char="●"/>
            </a:pPr>
            <a:r>
              <a:rPr lang="en" sz="1200">
                <a:solidFill>
                  <a:schemeClr val="dk1"/>
                </a:solidFill>
              </a:rPr>
              <a:t>Current staff				150 credit analysts</a:t>
            </a:r>
            <a:endParaRPr sz="1300">
              <a:solidFill>
                <a:schemeClr val="dk1"/>
              </a:solidFill>
              <a:latin typeface="Calibri"/>
              <a:ea typeface="Calibri"/>
              <a:cs typeface="Calibri"/>
              <a:sym typeface="Calibri"/>
            </a:endParaRPr>
          </a:p>
          <a:p>
            <a:pPr indent="-196850" lvl="0" marL="285750" rtl="0" algn="l">
              <a:lnSpc>
                <a:spcPct val="115000"/>
              </a:lnSpc>
              <a:spcBef>
                <a:spcPts val="0"/>
              </a:spcBef>
              <a:spcAft>
                <a:spcPts val="0"/>
              </a:spcAft>
              <a:buClr>
                <a:schemeClr val="dk1"/>
              </a:buClr>
              <a:buSzPts val="1300"/>
              <a:buFont typeface="Calibri"/>
              <a:buChar char="●"/>
            </a:pPr>
            <a:r>
              <a:rPr lang="en" sz="1200">
                <a:solidFill>
                  <a:schemeClr val="dk1"/>
                </a:solidFill>
              </a:rPr>
              <a:t>Capacity per analyst/month</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15 loans/day × 22 working days 		</a:t>
            </a:r>
            <a:r>
              <a:rPr lang="en" sz="1200">
                <a:solidFill>
                  <a:schemeClr val="dk1"/>
                </a:solidFill>
              </a:rPr>
              <a:t>330 loans/month</a:t>
            </a:r>
            <a:endParaRPr sz="1200">
              <a:solidFill>
                <a:schemeClr val="dk1"/>
              </a:solidFill>
            </a:endParaRPr>
          </a:p>
          <a:p>
            <a:pPr indent="-196850" lvl="0" marL="285750" rtl="0" algn="l">
              <a:lnSpc>
                <a:spcPct val="115000"/>
              </a:lnSpc>
              <a:spcBef>
                <a:spcPts val="0"/>
              </a:spcBef>
              <a:spcAft>
                <a:spcPts val="0"/>
              </a:spcAft>
              <a:buClr>
                <a:schemeClr val="dk1"/>
              </a:buClr>
              <a:buSzPts val="1300"/>
              <a:buFont typeface="Calibri"/>
              <a:buChar char="●"/>
            </a:pPr>
            <a:r>
              <a:rPr lang="en" sz="1200">
                <a:solidFill>
                  <a:schemeClr val="dk1"/>
                </a:solidFill>
              </a:rPr>
              <a:t>Required staff to meet demand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75,600 total loan/ 330 capacity/analyst	</a:t>
            </a:r>
            <a:r>
              <a:rPr lang="en" sz="1200">
                <a:solidFill>
                  <a:schemeClr val="dk1"/>
                </a:solidFill>
              </a:rPr>
              <a:t>229 analysts</a:t>
            </a:r>
            <a:endParaRPr sz="1300">
              <a:solidFill>
                <a:schemeClr val="dk1"/>
              </a:solidFill>
              <a:latin typeface="Calibri"/>
              <a:ea typeface="Calibri"/>
              <a:cs typeface="Calibri"/>
              <a:sym typeface="Calibri"/>
            </a:endParaRPr>
          </a:p>
          <a:p>
            <a:pPr indent="-196850" lvl="0" marL="285750" rtl="0" algn="l">
              <a:lnSpc>
                <a:spcPct val="115000"/>
              </a:lnSpc>
              <a:spcBef>
                <a:spcPts val="0"/>
              </a:spcBef>
              <a:spcAft>
                <a:spcPts val="0"/>
              </a:spcAft>
              <a:buClr>
                <a:schemeClr val="dk1"/>
              </a:buClr>
              <a:buSzPts val="1300"/>
              <a:buFont typeface="Calibri"/>
              <a:buChar char="●"/>
            </a:pPr>
            <a:r>
              <a:rPr b="1" lang="en" sz="1200">
                <a:solidFill>
                  <a:schemeClr val="dk1"/>
                </a:solidFill>
              </a:rPr>
              <a:t>Additional analysts needed</a:t>
            </a:r>
            <a:endParaRPr b="1" sz="1200">
              <a:solidFill>
                <a:schemeClr val="dk1"/>
              </a:solidFill>
            </a:endParaRPr>
          </a:p>
          <a:p>
            <a:pPr indent="0" lvl="0" marL="0" rtl="0" algn="l">
              <a:lnSpc>
                <a:spcPct val="115000"/>
              </a:lnSpc>
              <a:spcBef>
                <a:spcPts val="0"/>
              </a:spcBef>
              <a:spcAft>
                <a:spcPts val="0"/>
              </a:spcAft>
              <a:buNone/>
            </a:pPr>
            <a:r>
              <a:rPr lang="en" sz="1000">
                <a:solidFill>
                  <a:schemeClr val="dk1"/>
                </a:solidFill>
              </a:rPr>
              <a:t>        229 needed staff − 150 available staff </a:t>
            </a:r>
            <a:r>
              <a:rPr lang="en" sz="1200">
                <a:solidFill>
                  <a:schemeClr val="dk1"/>
                </a:solidFill>
              </a:rPr>
              <a:t>	</a:t>
            </a:r>
            <a:r>
              <a:rPr b="1" lang="en" sz="1200">
                <a:solidFill>
                  <a:schemeClr val="dk1"/>
                </a:solidFill>
              </a:rPr>
              <a:t>79 analysts</a:t>
            </a:r>
            <a:endParaRPr b="1" sz="1200">
              <a:solidFill>
                <a:schemeClr val="dk1"/>
              </a:solidFill>
            </a:endParaRPr>
          </a:p>
          <a:p>
            <a:pPr indent="-196850" lvl="0" marL="285750" rtl="0" algn="l">
              <a:lnSpc>
                <a:spcPct val="115000"/>
              </a:lnSpc>
              <a:spcBef>
                <a:spcPts val="0"/>
              </a:spcBef>
              <a:spcAft>
                <a:spcPts val="0"/>
              </a:spcAft>
              <a:buClr>
                <a:schemeClr val="dk1"/>
              </a:buClr>
              <a:buSzPts val="1300"/>
              <a:buFont typeface="Calibri"/>
              <a:buChar char="●"/>
            </a:pPr>
            <a:r>
              <a:rPr lang="en" sz="1200">
                <a:solidFill>
                  <a:schemeClr val="dk1"/>
                </a:solidFill>
              </a:rPr>
              <a:t>Average salary (Central Jakarta) 	Rp 8,400,000/month</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Total additional salary: 		      Rp 663,600,000/month</a:t>
            </a:r>
            <a:endParaRPr sz="1300">
              <a:solidFill>
                <a:schemeClr val="dk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300">
              <a:solidFill>
                <a:schemeClr val="dk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dk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dk1"/>
              </a:solidFill>
              <a:latin typeface="Calibri"/>
              <a:ea typeface="Calibri"/>
              <a:cs typeface="Calibri"/>
              <a:sym typeface="Calibri"/>
            </a:endParaRPr>
          </a:p>
          <a:p>
            <a:pPr indent="-114300" lvl="0" marL="285750" rtl="0" algn="l">
              <a:spcBef>
                <a:spcPts val="0"/>
              </a:spcBef>
              <a:spcAft>
                <a:spcPts val="0"/>
              </a:spcAft>
              <a:buNone/>
            </a:pPr>
            <a:r>
              <a:t/>
            </a:r>
            <a:endParaRPr sz="13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8"/>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Business Recommendation</a:t>
            </a:r>
            <a:endParaRPr/>
          </a:p>
        </p:txBody>
      </p:sp>
      <p:sp>
        <p:nvSpPr>
          <p:cNvPr id="838" name="Google Shape;838;p98"/>
          <p:cNvSpPr txBox="1"/>
          <p:nvPr>
            <p:ph idx="1" type="body"/>
          </p:nvPr>
        </p:nvSpPr>
        <p:spPr>
          <a:xfrm>
            <a:off x="4712700" y="2856150"/>
            <a:ext cx="4157100" cy="18036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lang="en" sz="1100"/>
              <a:t>Promote Lending in Low-Risk </a:t>
            </a:r>
            <a:r>
              <a:rPr lang="en" sz="1100"/>
              <a:t>city</a:t>
            </a:r>
            <a:endParaRPr sz="1100"/>
          </a:p>
          <a:p>
            <a:pPr indent="-155575" lvl="0" marL="200025" rtl="0" algn="l">
              <a:lnSpc>
                <a:spcPct val="115000"/>
              </a:lnSpc>
              <a:spcBef>
                <a:spcPts val="0"/>
              </a:spcBef>
              <a:spcAft>
                <a:spcPts val="0"/>
              </a:spcAft>
              <a:buSzPts val="1100"/>
              <a:buChar char="•"/>
            </a:pPr>
            <a:r>
              <a:rPr lang="en" sz="1100"/>
              <a:t>These </a:t>
            </a:r>
            <a:r>
              <a:rPr lang="en" sz="1100"/>
              <a:t>city </a:t>
            </a:r>
            <a:r>
              <a:rPr lang="en" sz="1100"/>
              <a:t>can be prioritized for expansion, targeted campaigns, or streamlined approvals.</a:t>
            </a:r>
            <a:endParaRPr sz="1100"/>
          </a:p>
          <a:p>
            <a:pPr indent="-155575" lvl="0" marL="200025" rtl="0" algn="l">
              <a:lnSpc>
                <a:spcPct val="115000"/>
              </a:lnSpc>
              <a:spcBef>
                <a:spcPts val="0"/>
              </a:spcBef>
              <a:spcAft>
                <a:spcPts val="0"/>
              </a:spcAft>
              <a:buSzPts val="1100"/>
              <a:buChar char="•"/>
            </a:pPr>
            <a:r>
              <a:rPr lang="en" sz="1100"/>
              <a:t>Consider offering preferential terms (e.g., lower interest rates or faster processing) in these lower-risk zones to boost approval rates and maintain portfolio quality.</a:t>
            </a:r>
            <a:endParaRPr sz="1100"/>
          </a:p>
        </p:txBody>
      </p:sp>
      <p:sp>
        <p:nvSpPr>
          <p:cNvPr id="839" name="Google Shape;839;p98"/>
          <p:cNvSpPr txBox="1"/>
          <p:nvPr>
            <p:ph idx="3" type="body"/>
          </p:nvPr>
        </p:nvSpPr>
        <p:spPr>
          <a:xfrm>
            <a:off x="368475" y="2856150"/>
            <a:ext cx="4157100" cy="1981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100"/>
              <a:t>Since City is the most influential feature in predicting loan risk, the model clearly identifies geographic patterns in credit behavior. The top 5 riskiest c</a:t>
            </a:r>
            <a:r>
              <a:rPr lang="en" sz="1100"/>
              <a:t>ity </a:t>
            </a:r>
            <a:r>
              <a:rPr lang="en" sz="1100"/>
              <a:t>show significantly higher risk probabilities (up to 0.39), suggesting a higher likelihood of defaults in these regions.</a:t>
            </a:r>
            <a:endParaRPr sz="1100"/>
          </a:p>
          <a:p>
            <a:pPr indent="0" lvl="0" marL="0" rtl="0" algn="l">
              <a:lnSpc>
                <a:spcPct val="115000"/>
              </a:lnSpc>
              <a:spcBef>
                <a:spcPts val="0"/>
              </a:spcBef>
              <a:spcAft>
                <a:spcPts val="0"/>
              </a:spcAft>
              <a:buNone/>
            </a:pPr>
            <a:r>
              <a:rPr lang="en" sz="1100"/>
              <a:t>Recommendations:</a:t>
            </a:r>
            <a:endParaRPr sz="1100"/>
          </a:p>
          <a:p>
            <a:pPr indent="-155575" lvl="0" marL="142875" rtl="0" algn="l">
              <a:lnSpc>
                <a:spcPct val="115000"/>
              </a:lnSpc>
              <a:spcBef>
                <a:spcPts val="0"/>
              </a:spcBef>
              <a:spcAft>
                <a:spcPts val="0"/>
              </a:spcAft>
              <a:buSzPts val="1100"/>
              <a:buChar char="•"/>
            </a:pPr>
            <a:r>
              <a:rPr lang="en" sz="1100"/>
              <a:t>Apply tighter credit scoring thresholds or require stronger supporting documents.</a:t>
            </a:r>
            <a:endParaRPr sz="1100"/>
          </a:p>
          <a:p>
            <a:pPr indent="-155575" lvl="0" marL="142875" rtl="0" algn="l">
              <a:lnSpc>
                <a:spcPct val="115000"/>
              </a:lnSpc>
              <a:spcBef>
                <a:spcPts val="0"/>
              </a:spcBef>
              <a:spcAft>
                <a:spcPts val="0"/>
              </a:spcAft>
              <a:buSzPts val="1100"/>
              <a:buChar char="•"/>
            </a:pPr>
            <a:r>
              <a:rPr lang="en" sz="1100"/>
              <a:t>Consider limiting loan approval volumes or reducing loan amounts in these areas to minimize exposure.</a:t>
            </a:r>
            <a:endParaRPr sz="1100"/>
          </a:p>
        </p:txBody>
      </p:sp>
      <p:pic>
        <p:nvPicPr>
          <p:cNvPr id="840" name="Google Shape;840;p98" title="download (42).png"/>
          <p:cNvPicPr preferRelativeResize="0"/>
          <p:nvPr/>
        </p:nvPicPr>
        <p:blipFill rotWithShape="1">
          <a:blip r:embed="rId3">
            <a:alphaModFix/>
          </a:blip>
          <a:srcRect b="6907" l="0" r="0" t="0"/>
          <a:stretch/>
        </p:blipFill>
        <p:spPr>
          <a:xfrm>
            <a:off x="724900" y="723375"/>
            <a:ext cx="3012850" cy="1987679"/>
          </a:xfrm>
          <a:prstGeom prst="rect">
            <a:avLst/>
          </a:prstGeom>
          <a:noFill/>
          <a:ln>
            <a:noFill/>
          </a:ln>
        </p:spPr>
      </p:pic>
      <p:sp>
        <p:nvSpPr>
          <p:cNvPr id="841" name="Google Shape;841;p98"/>
          <p:cNvSpPr/>
          <p:nvPr/>
        </p:nvSpPr>
        <p:spPr>
          <a:xfrm>
            <a:off x="1083950" y="888725"/>
            <a:ext cx="1476000" cy="1323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42" name="Google Shape;842;p98" title="download (44).png"/>
          <p:cNvPicPr preferRelativeResize="0"/>
          <p:nvPr/>
        </p:nvPicPr>
        <p:blipFill rotWithShape="1">
          <a:blip r:embed="rId4">
            <a:alphaModFix/>
          </a:blip>
          <a:srcRect b="7390" l="0" r="0" t="0"/>
          <a:stretch/>
        </p:blipFill>
        <p:spPr>
          <a:xfrm>
            <a:off x="5243825" y="700875"/>
            <a:ext cx="3012854" cy="1981500"/>
          </a:xfrm>
          <a:prstGeom prst="rect">
            <a:avLst/>
          </a:prstGeom>
          <a:noFill/>
          <a:ln>
            <a:noFill/>
          </a:ln>
        </p:spPr>
      </p:pic>
      <p:sp>
        <p:nvSpPr>
          <p:cNvPr id="843" name="Google Shape;843;p98"/>
          <p:cNvSpPr/>
          <p:nvPr/>
        </p:nvSpPr>
        <p:spPr>
          <a:xfrm>
            <a:off x="5682125" y="1067625"/>
            <a:ext cx="1476000" cy="10377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9"/>
          <p:cNvSpPr txBox="1"/>
          <p:nvPr>
            <p:ph type="ctrTitle"/>
          </p:nvPr>
        </p:nvSpPr>
        <p:spPr>
          <a:xfrm>
            <a:off x="197525" y="303970"/>
            <a:ext cx="3312300" cy="5535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Deployment</a:t>
            </a:r>
            <a:endParaRPr/>
          </a:p>
        </p:txBody>
      </p:sp>
      <p:sp>
        <p:nvSpPr>
          <p:cNvPr id="849" name="Google Shape;849;p99"/>
          <p:cNvSpPr txBox="1"/>
          <p:nvPr>
            <p:ph idx="4294967295" type="body"/>
          </p:nvPr>
        </p:nvSpPr>
        <p:spPr>
          <a:xfrm>
            <a:off x="231325" y="976325"/>
            <a:ext cx="3017400" cy="3810000"/>
          </a:xfrm>
          <a:prstGeom prst="rect">
            <a:avLst/>
          </a:prstGeom>
        </p:spPr>
        <p:txBody>
          <a:bodyPr anchorCtr="0" anchor="t" bIns="34275" lIns="68575" spcFirstLastPara="1" rIns="68575" wrap="square" tIns="34275">
            <a:normAutofit fontScale="70000" lnSpcReduction="10000"/>
          </a:bodyPr>
          <a:lstStyle/>
          <a:p>
            <a:pPr indent="0" lvl="0" marL="0" rtl="0" algn="just">
              <a:lnSpc>
                <a:spcPct val="115000"/>
              </a:lnSpc>
              <a:spcBef>
                <a:spcPts val="800"/>
              </a:spcBef>
              <a:spcAft>
                <a:spcPts val="0"/>
              </a:spcAft>
              <a:buNone/>
            </a:pPr>
            <a:r>
              <a:rPr lang="en">
                <a:solidFill>
                  <a:schemeClr val="lt1"/>
                </a:solidFill>
              </a:rPr>
              <a:t>To support daily loan assessment operations, the machine learning classification model will be deployed through a Streamlit web application. This app allows credit staff to easily input new loan applications — by uploading a file — and instantly receive a risk prediction (Low Risk or Risk). The Streamlit interface is designed to be user-friendly, making it accessible for non-technical users. </a:t>
            </a:r>
            <a:endParaRPr>
              <a:solidFill>
                <a:schemeClr val="lt1"/>
              </a:solidFill>
            </a:endParaRPr>
          </a:p>
          <a:p>
            <a:pPr indent="0" lvl="0" marL="0" rtl="0" algn="just">
              <a:lnSpc>
                <a:spcPct val="115000"/>
              </a:lnSpc>
              <a:spcBef>
                <a:spcPts val="800"/>
              </a:spcBef>
              <a:spcAft>
                <a:spcPts val="0"/>
              </a:spcAft>
              <a:buNone/>
            </a:pPr>
            <a:r>
              <a:rPr lang="en" sz="2827">
                <a:solidFill>
                  <a:srgbClr val="FFFF00"/>
                </a:solidFill>
              </a:rPr>
              <a:t>[</a:t>
            </a:r>
            <a:r>
              <a:rPr lang="en" sz="2827" u="sng">
                <a:solidFill>
                  <a:srgbClr val="FFFF00"/>
                </a:solidFill>
                <a:hlinkClick r:id="rId3">
                  <a:extLst>
                    <a:ext uri="{A12FA001-AC4F-418D-AE19-62706E023703}">
                      <ahyp:hlinkClr val="tx"/>
                    </a:ext>
                  </a:extLst>
                </a:hlinkClick>
              </a:rPr>
              <a:t>Github</a:t>
            </a:r>
            <a:r>
              <a:rPr lang="en" sz="2827">
                <a:solidFill>
                  <a:srgbClr val="FFFF00"/>
                </a:solidFill>
              </a:rPr>
              <a:t>] </a:t>
            </a:r>
            <a:r>
              <a:rPr lang="en" sz="2827" u="sng">
                <a:solidFill>
                  <a:srgbClr val="FFFF00"/>
                </a:solidFill>
                <a:hlinkClick r:id="rId4">
                  <a:extLst>
                    <a:ext uri="{A12FA001-AC4F-418D-AE19-62706E023703}">
                      <ahyp:hlinkClr val="tx"/>
                    </a:ext>
                  </a:extLst>
                </a:hlinkClick>
              </a:rPr>
              <a:t>[Streamlit]</a:t>
            </a:r>
            <a:endParaRPr sz="2827">
              <a:solidFill>
                <a:srgbClr val="FFFF00"/>
              </a:solidFil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850" name="Google Shape;850;p99" title="Screenshot 2025-05-30 192951.png"/>
          <p:cNvPicPr preferRelativeResize="0"/>
          <p:nvPr>
            <p:ph idx="2" type="pic"/>
          </p:nvPr>
        </p:nvPicPr>
        <p:blipFill rotWithShape="1">
          <a:blip r:embed="rId5">
            <a:alphaModFix/>
          </a:blip>
          <a:srcRect b="0" l="677" r="28725" t="0"/>
          <a:stretch/>
        </p:blipFill>
        <p:spPr>
          <a:xfrm>
            <a:off x="3583450" y="354150"/>
            <a:ext cx="5560548" cy="3998149"/>
          </a:xfrm>
          <a:prstGeom prst="rect">
            <a:avLst/>
          </a:prstGeom>
          <a:effectLst>
            <a:outerShdw blurRad="714375" rotWithShape="0" algn="bl" dist="142875">
              <a:srgbClr val="000000"/>
            </a:outerShdw>
            <a:reflection blurRad="0" dir="5400000" dist="400050" endA="0" endPos="30000" fadeDir="5400012" kx="0" rotWithShape="0" algn="bl" stA="0" stPos="0" sy="-100000" ky="0"/>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0"/>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Strategy Monitoring</a:t>
            </a:r>
            <a:endParaRPr/>
          </a:p>
        </p:txBody>
      </p:sp>
      <p:sp>
        <p:nvSpPr>
          <p:cNvPr id="856" name="Google Shape;856;p100"/>
          <p:cNvSpPr/>
          <p:nvPr/>
        </p:nvSpPr>
        <p:spPr>
          <a:xfrm>
            <a:off x="626150" y="2409025"/>
            <a:ext cx="7878900" cy="908700"/>
          </a:xfrm>
          <a:prstGeom prst="rect">
            <a:avLst/>
          </a:prstGeom>
          <a:solidFill>
            <a:srgbClr val="EEEEEE"/>
          </a:solid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100"/>
              <a:t>Data drift monitoring checks if current input data has shifted from the data used to train the model. Detecting drift helps identify when the model no longer reflects real-world conditions, signaling the need to retrain the model with updated data to maintain performance and reliability.</a:t>
            </a:r>
            <a:endParaRPr sz="1100"/>
          </a:p>
        </p:txBody>
      </p:sp>
      <p:sp>
        <p:nvSpPr>
          <p:cNvPr id="857" name="Google Shape;857;p100"/>
          <p:cNvSpPr/>
          <p:nvPr/>
        </p:nvSpPr>
        <p:spPr>
          <a:xfrm>
            <a:off x="613075" y="1102825"/>
            <a:ext cx="7878900" cy="874500"/>
          </a:xfrm>
          <a:prstGeom prst="rect">
            <a:avLst/>
          </a:prstGeom>
          <a:solidFill>
            <a:srgbClr val="EEEEEE"/>
          </a:solid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100"/>
              <a:t>Monitor key classification metrics like recall and ROC AUC on a monthly or quarterly basis, once actual loan outcomes (repayment/default) become available. Focus especially on false negatives (risky loans predicted as safe), as they pose direct business risk.</a:t>
            </a:r>
            <a:endParaRPr sz="1100"/>
          </a:p>
        </p:txBody>
      </p:sp>
      <p:sp>
        <p:nvSpPr>
          <p:cNvPr id="858" name="Google Shape;858;p100"/>
          <p:cNvSpPr txBox="1"/>
          <p:nvPr/>
        </p:nvSpPr>
        <p:spPr>
          <a:xfrm>
            <a:off x="278600" y="864675"/>
            <a:ext cx="3003000" cy="39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Model Performance Monitoring</a:t>
            </a:r>
            <a:endParaRPr sz="1700">
              <a:solidFill>
                <a:schemeClr val="lt1"/>
              </a:solidFill>
              <a:latin typeface="Calibri"/>
              <a:ea typeface="Calibri"/>
              <a:cs typeface="Calibri"/>
              <a:sym typeface="Calibri"/>
            </a:endParaRPr>
          </a:p>
        </p:txBody>
      </p:sp>
      <p:sp>
        <p:nvSpPr>
          <p:cNvPr id="859" name="Google Shape;859;p100"/>
          <p:cNvSpPr/>
          <p:nvPr/>
        </p:nvSpPr>
        <p:spPr>
          <a:xfrm>
            <a:off x="626150" y="3741875"/>
            <a:ext cx="7878900" cy="908700"/>
          </a:xfrm>
          <a:prstGeom prst="rect">
            <a:avLst/>
          </a:prstGeom>
          <a:solidFill>
            <a:srgbClr val="EEEEEE"/>
          </a:solid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100"/>
              <a:t>Monitor the Streamlit web interface for uptime, response time, and user activity. Track how long predictions take to return results and log any errors from invalid inputs or failed uploads. Record daily usage, such as the number of predictions or loan files processed, using simple logging or a local database.</a:t>
            </a:r>
            <a:endParaRPr sz="1100"/>
          </a:p>
        </p:txBody>
      </p:sp>
      <p:sp>
        <p:nvSpPr>
          <p:cNvPr id="860" name="Google Shape;860;p100"/>
          <p:cNvSpPr txBox="1"/>
          <p:nvPr/>
        </p:nvSpPr>
        <p:spPr>
          <a:xfrm>
            <a:off x="3281700" y="0"/>
            <a:ext cx="5862300" cy="26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861" name="Google Shape;861;p100"/>
          <p:cNvSpPr txBox="1"/>
          <p:nvPr/>
        </p:nvSpPr>
        <p:spPr>
          <a:xfrm>
            <a:off x="278600" y="2201650"/>
            <a:ext cx="2190000" cy="39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alibri"/>
                <a:ea typeface="Calibri"/>
                <a:cs typeface="Calibri"/>
                <a:sym typeface="Calibri"/>
              </a:rPr>
              <a:t>Data Drift Monitoring</a:t>
            </a:r>
            <a:endParaRPr sz="1700">
              <a:solidFill>
                <a:schemeClr val="lt1"/>
              </a:solidFill>
              <a:latin typeface="Calibri"/>
              <a:ea typeface="Calibri"/>
              <a:cs typeface="Calibri"/>
              <a:sym typeface="Calibri"/>
            </a:endParaRPr>
          </a:p>
        </p:txBody>
      </p:sp>
      <p:sp>
        <p:nvSpPr>
          <p:cNvPr id="862" name="Google Shape;862;p100"/>
          <p:cNvSpPr txBox="1"/>
          <p:nvPr/>
        </p:nvSpPr>
        <p:spPr>
          <a:xfrm>
            <a:off x="278600" y="3542050"/>
            <a:ext cx="2768100" cy="39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Calibri"/>
                <a:ea typeface="Calibri"/>
                <a:cs typeface="Calibri"/>
                <a:sym typeface="Calibri"/>
              </a:rPr>
              <a:t>System &amp; Usage Monitoring</a:t>
            </a:r>
            <a:endParaRPr sz="17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1"/>
          <p:cNvSpPr txBox="1"/>
          <p:nvPr>
            <p:ph type="title"/>
          </p:nvPr>
        </p:nvSpPr>
        <p:spPr>
          <a:xfrm>
            <a:off x="278606" y="195263"/>
            <a:ext cx="86403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Sources</a:t>
            </a:r>
            <a:endParaRPr/>
          </a:p>
        </p:txBody>
      </p:sp>
      <p:sp>
        <p:nvSpPr>
          <p:cNvPr id="868" name="Google Shape;868;p101"/>
          <p:cNvSpPr txBox="1"/>
          <p:nvPr>
            <p:ph idx="1" type="body"/>
          </p:nvPr>
        </p:nvSpPr>
        <p:spPr>
          <a:xfrm>
            <a:off x="278606" y="1001666"/>
            <a:ext cx="8640300" cy="3707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sz="2000" u="sng">
                <a:solidFill>
                  <a:schemeClr val="hlink"/>
                </a:solidFill>
                <a:hlinkClick r:id="rId3"/>
              </a:rPr>
              <a:t>Credit Analyst Average Salary in Jakarta</a:t>
            </a:r>
            <a:endParaRPr/>
          </a:p>
          <a:p>
            <a:pPr indent="0" lvl="0" marL="0" rtl="0" algn="l">
              <a:lnSpc>
                <a:spcPct val="100000"/>
              </a:lnSpc>
              <a:spcBef>
                <a:spcPts val="0"/>
              </a:spcBef>
              <a:spcAft>
                <a:spcPts val="0"/>
              </a:spcAft>
              <a:buNone/>
            </a:pPr>
            <a:r>
              <a:rPr lang="en" sz="2000" u="sng">
                <a:solidFill>
                  <a:schemeClr val="hlink"/>
                </a:solidFill>
                <a:hlinkClick r:id="rId4"/>
              </a:rPr>
              <a:t>Data Scientist Average Salary in Jakarta</a:t>
            </a:r>
            <a:endParaRPr/>
          </a:p>
          <a:p>
            <a:pPr indent="0" lvl="0" marL="0" rtl="0" algn="l">
              <a:lnSpc>
                <a:spcPct val="100000"/>
              </a:lnSpc>
              <a:spcBef>
                <a:spcPts val="0"/>
              </a:spcBef>
              <a:spcAft>
                <a:spcPts val="0"/>
              </a:spcAft>
              <a:buNone/>
            </a:pPr>
            <a:r>
              <a:rPr lang="en" u="sng">
                <a:solidFill>
                  <a:schemeClr val="hlink"/>
                </a:solidFill>
                <a:hlinkClick r:id="rId5"/>
              </a:rPr>
              <a:t>Data Engineer Average Salary in Jakarta</a:t>
            </a:r>
            <a:endParaRPr/>
          </a:p>
          <a:p>
            <a:pPr indent="0" lvl="0" marL="0" rtl="0" algn="l">
              <a:lnSpc>
                <a:spcPct val="100000"/>
              </a:lnSpc>
              <a:spcBef>
                <a:spcPts val="0"/>
              </a:spcBef>
              <a:spcAft>
                <a:spcPts val="0"/>
              </a:spcAft>
              <a:buNone/>
            </a:pPr>
            <a:r>
              <a:rPr lang="en" u="sng">
                <a:solidFill>
                  <a:schemeClr val="hlink"/>
                </a:solidFill>
                <a:hlinkClick r:id="rId6"/>
              </a:rPr>
              <a:t>ML Engineer Average Salary in Jakarta</a:t>
            </a:r>
            <a:endParaRPr/>
          </a:p>
          <a:p>
            <a:pPr indent="0" lvl="0" marL="0" rtl="0" algn="l">
              <a:lnSpc>
                <a:spcPct val="100000"/>
              </a:lnSpc>
              <a:spcBef>
                <a:spcPts val="0"/>
              </a:spcBef>
              <a:spcAft>
                <a:spcPts val="0"/>
              </a:spcAft>
              <a:buNone/>
            </a:pPr>
            <a:r>
              <a:rPr lang="en" u="sng">
                <a:solidFill>
                  <a:schemeClr val="hlink"/>
                </a:solidFill>
                <a:hlinkClick r:id="rId7"/>
              </a:rPr>
              <a:t>Non Performing Loan Health Ratio</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0"/>
          <p:cNvSpPr txBox="1"/>
          <p:nvPr>
            <p:ph type="title"/>
          </p:nvPr>
        </p:nvSpPr>
        <p:spPr>
          <a:xfrm>
            <a:off x="4964398" y="972132"/>
            <a:ext cx="3954573" cy="116368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a:t>DataTrust</a:t>
            </a:r>
            <a:endParaRPr/>
          </a:p>
        </p:txBody>
      </p:sp>
      <p:sp>
        <p:nvSpPr>
          <p:cNvPr id="573" name="Google Shape;573;p70"/>
          <p:cNvSpPr txBox="1"/>
          <p:nvPr>
            <p:ph idx="1" type="body"/>
          </p:nvPr>
        </p:nvSpPr>
        <p:spPr>
          <a:xfrm>
            <a:off x="4964399" y="2194425"/>
            <a:ext cx="3954600" cy="19182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800"/>
              </a:spcBef>
              <a:spcAft>
                <a:spcPts val="0"/>
              </a:spcAft>
              <a:buNone/>
            </a:pPr>
            <a:r>
              <a:rPr lang="en"/>
              <a:t>DataTrust is a consulting firm that solves business problems using data and machine learning. By turning data into actionable insights, they help organizations improve efficiency, automate processes, and make smarter decisions.</a:t>
            </a:r>
            <a:endParaRPr/>
          </a:p>
        </p:txBody>
      </p:sp>
      <p:sp>
        <p:nvSpPr>
          <p:cNvPr id="574" name="Google Shape;574;p7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75" name="Google Shape;575;p70"/>
          <p:cNvPicPr preferRelativeResize="0"/>
          <p:nvPr>
            <p:ph idx="2" type="pic"/>
          </p:nvPr>
        </p:nvPicPr>
        <p:blipFill rotWithShape="1">
          <a:blip r:embed="rId3">
            <a:alphaModFix/>
          </a:blip>
          <a:srcRect b="1560" l="0" r="0" t="1560"/>
          <a:stretch/>
        </p:blipFill>
        <p:spPr>
          <a:xfrm>
            <a:off x="838201" y="762000"/>
            <a:ext cx="3853544" cy="3733800"/>
          </a:xfrm>
          <a:prstGeom prst="rect">
            <a:avLst/>
          </a:prstGeom>
          <a:solidFill>
            <a:srgbClr val="F2F2F2"/>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1"/>
          <p:cNvSpPr/>
          <p:nvPr/>
        </p:nvSpPr>
        <p:spPr>
          <a:xfrm>
            <a:off x="408500" y="2167075"/>
            <a:ext cx="3877200" cy="528000"/>
          </a:xfrm>
          <a:prstGeom prst="rect">
            <a:avLst/>
          </a:prstGeom>
          <a:solidFill>
            <a:srgbClr val="2C85A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Goals</a:t>
            </a:r>
            <a:endParaRPr b="1" sz="3000">
              <a:solidFill>
                <a:schemeClr val="lt1"/>
              </a:solidFill>
              <a:latin typeface="Calibri"/>
              <a:ea typeface="Calibri"/>
              <a:cs typeface="Calibri"/>
              <a:sym typeface="Calibri"/>
            </a:endParaRPr>
          </a:p>
        </p:txBody>
      </p:sp>
      <p:sp>
        <p:nvSpPr>
          <p:cNvPr id="581" name="Google Shape;581;p71"/>
          <p:cNvSpPr/>
          <p:nvPr/>
        </p:nvSpPr>
        <p:spPr>
          <a:xfrm>
            <a:off x="4906053" y="2167075"/>
            <a:ext cx="3877200" cy="528000"/>
          </a:xfrm>
          <a:prstGeom prst="rect">
            <a:avLst/>
          </a:prstGeom>
          <a:solidFill>
            <a:srgbClr val="2C85A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Calibri"/>
                <a:ea typeface="Calibri"/>
                <a:cs typeface="Calibri"/>
                <a:sym typeface="Calibri"/>
              </a:rPr>
              <a:t>Objectives</a:t>
            </a:r>
            <a:endParaRPr sz="3000">
              <a:latin typeface="Calibri"/>
              <a:ea typeface="Calibri"/>
              <a:cs typeface="Calibri"/>
              <a:sym typeface="Calibri"/>
            </a:endParaRPr>
          </a:p>
        </p:txBody>
      </p:sp>
      <p:sp>
        <p:nvSpPr>
          <p:cNvPr id="582" name="Google Shape;582;p71"/>
          <p:cNvSpPr txBox="1"/>
          <p:nvPr>
            <p:ph idx="1" type="body"/>
          </p:nvPr>
        </p:nvSpPr>
        <p:spPr>
          <a:xfrm>
            <a:off x="1049300" y="2847650"/>
            <a:ext cx="3267300" cy="5655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Improve decision-making accuracy in loan approvals</a:t>
            </a:r>
            <a:endParaRPr sz="1500"/>
          </a:p>
        </p:txBody>
      </p:sp>
      <p:sp>
        <p:nvSpPr>
          <p:cNvPr id="583" name="Google Shape;583;p71"/>
          <p:cNvSpPr/>
          <p:nvPr/>
        </p:nvSpPr>
        <p:spPr>
          <a:xfrm>
            <a:off x="408500" y="2847650"/>
            <a:ext cx="493500" cy="479700"/>
          </a:xfrm>
          <a:prstGeom prst="ellipse">
            <a:avLst/>
          </a:prstGeom>
          <a:solidFill>
            <a:srgbClr val="2C85A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1</a:t>
            </a:r>
            <a:endParaRPr>
              <a:solidFill>
                <a:schemeClr val="lt1"/>
              </a:solidFill>
              <a:latin typeface="Calibri"/>
              <a:ea typeface="Calibri"/>
              <a:cs typeface="Calibri"/>
              <a:sym typeface="Calibri"/>
            </a:endParaRPr>
          </a:p>
        </p:txBody>
      </p:sp>
      <p:sp>
        <p:nvSpPr>
          <p:cNvPr id="584" name="Google Shape;584;p71"/>
          <p:cNvSpPr txBox="1"/>
          <p:nvPr>
            <p:ph idx="1" type="body"/>
          </p:nvPr>
        </p:nvSpPr>
        <p:spPr>
          <a:xfrm>
            <a:off x="1049300" y="3522825"/>
            <a:ext cx="3267300" cy="5655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Enhance efficiency in loan evaluations to support limited staff</a:t>
            </a:r>
            <a:endParaRPr sz="1500"/>
          </a:p>
        </p:txBody>
      </p:sp>
      <p:sp>
        <p:nvSpPr>
          <p:cNvPr id="585" name="Google Shape;585;p71"/>
          <p:cNvSpPr/>
          <p:nvPr/>
        </p:nvSpPr>
        <p:spPr>
          <a:xfrm>
            <a:off x="408500" y="3565725"/>
            <a:ext cx="493500" cy="479700"/>
          </a:xfrm>
          <a:prstGeom prst="ellipse">
            <a:avLst/>
          </a:prstGeom>
          <a:solidFill>
            <a:srgbClr val="2C85A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2</a:t>
            </a:r>
            <a:endParaRPr>
              <a:solidFill>
                <a:schemeClr val="lt1"/>
              </a:solidFill>
              <a:latin typeface="Calibri"/>
              <a:ea typeface="Calibri"/>
              <a:cs typeface="Calibri"/>
              <a:sym typeface="Calibri"/>
            </a:endParaRPr>
          </a:p>
        </p:txBody>
      </p:sp>
      <p:sp>
        <p:nvSpPr>
          <p:cNvPr id="586" name="Google Shape;586;p71"/>
          <p:cNvSpPr txBox="1"/>
          <p:nvPr>
            <p:ph idx="1" type="body"/>
          </p:nvPr>
        </p:nvSpPr>
        <p:spPr>
          <a:xfrm>
            <a:off x="5546850" y="2890550"/>
            <a:ext cx="3267300" cy="4797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Develop an Accurate Prediction Model</a:t>
            </a:r>
            <a:endParaRPr sz="1500">
              <a:solidFill>
                <a:srgbClr val="000000"/>
              </a:solidFill>
              <a:latin typeface="Arial"/>
              <a:ea typeface="Arial"/>
              <a:cs typeface="Arial"/>
              <a:sym typeface="Arial"/>
            </a:endParaRPr>
          </a:p>
        </p:txBody>
      </p:sp>
      <p:sp>
        <p:nvSpPr>
          <p:cNvPr id="587" name="Google Shape;587;p71"/>
          <p:cNvSpPr/>
          <p:nvPr/>
        </p:nvSpPr>
        <p:spPr>
          <a:xfrm>
            <a:off x="4906050" y="2890550"/>
            <a:ext cx="493500" cy="479700"/>
          </a:xfrm>
          <a:prstGeom prst="ellipse">
            <a:avLst/>
          </a:prstGeom>
          <a:solidFill>
            <a:srgbClr val="2C85A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1</a:t>
            </a:r>
            <a:endParaRPr>
              <a:solidFill>
                <a:schemeClr val="lt1"/>
              </a:solidFill>
              <a:latin typeface="Calibri"/>
              <a:ea typeface="Calibri"/>
              <a:cs typeface="Calibri"/>
              <a:sym typeface="Calibri"/>
            </a:endParaRPr>
          </a:p>
        </p:txBody>
      </p:sp>
      <p:sp>
        <p:nvSpPr>
          <p:cNvPr id="588" name="Google Shape;588;p71"/>
          <p:cNvSpPr/>
          <p:nvPr/>
        </p:nvSpPr>
        <p:spPr>
          <a:xfrm>
            <a:off x="4906050" y="3565725"/>
            <a:ext cx="493500" cy="479700"/>
          </a:xfrm>
          <a:prstGeom prst="ellipse">
            <a:avLst/>
          </a:prstGeom>
          <a:solidFill>
            <a:srgbClr val="2C85A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2</a:t>
            </a:r>
            <a:endParaRPr>
              <a:solidFill>
                <a:schemeClr val="lt1"/>
              </a:solidFill>
              <a:latin typeface="Calibri"/>
              <a:ea typeface="Calibri"/>
              <a:cs typeface="Calibri"/>
              <a:sym typeface="Calibri"/>
            </a:endParaRPr>
          </a:p>
        </p:txBody>
      </p:sp>
      <p:sp>
        <p:nvSpPr>
          <p:cNvPr id="589" name="Google Shape;589;p71"/>
          <p:cNvSpPr txBox="1"/>
          <p:nvPr>
            <p:ph idx="1" type="body"/>
          </p:nvPr>
        </p:nvSpPr>
        <p:spPr>
          <a:xfrm>
            <a:off x="5555400" y="3565725"/>
            <a:ext cx="3267300" cy="4797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Ensure Fair and Ethical Assessments</a:t>
            </a:r>
            <a:endParaRPr sz="1500">
              <a:solidFill>
                <a:srgbClr val="000000"/>
              </a:solidFill>
              <a:latin typeface="Arial"/>
              <a:ea typeface="Arial"/>
              <a:cs typeface="Arial"/>
              <a:sym typeface="Arial"/>
            </a:endParaRPr>
          </a:p>
        </p:txBody>
      </p:sp>
      <p:sp>
        <p:nvSpPr>
          <p:cNvPr id="590" name="Google Shape;590;p71"/>
          <p:cNvSpPr txBox="1"/>
          <p:nvPr>
            <p:ph idx="1" type="body"/>
          </p:nvPr>
        </p:nvSpPr>
        <p:spPr>
          <a:xfrm>
            <a:off x="5555400" y="4240900"/>
            <a:ext cx="3267300" cy="4797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Continuously Improve the System</a:t>
            </a:r>
            <a:endParaRPr sz="1500">
              <a:solidFill>
                <a:srgbClr val="000000"/>
              </a:solidFill>
              <a:latin typeface="Arial"/>
              <a:ea typeface="Arial"/>
              <a:cs typeface="Arial"/>
              <a:sym typeface="Arial"/>
            </a:endParaRPr>
          </a:p>
        </p:txBody>
      </p:sp>
      <p:sp>
        <p:nvSpPr>
          <p:cNvPr id="591" name="Google Shape;591;p71"/>
          <p:cNvSpPr/>
          <p:nvPr/>
        </p:nvSpPr>
        <p:spPr>
          <a:xfrm>
            <a:off x="4906050" y="4240900"/>
            <a:ext cx="493500" cy="479700"/>
          </a:xfrm>
          <a:prstGeom prst="ellipse">
            <a:avLst/>
          </a:prstGeom>
          <a:solidFill>
            <a:srgbClr val="2C85A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3</a:t>
            </a:r>
            <a:endParaRPr>
              <a:solidFill>
                <a:schemeClr val="lt1"/>
              </a:solidFill>
              <a:latin typeface="Calibri"/>
              <a:ea typeface="Calibri"/>
              <a:cs typeface="Calibri"/>
              <a:sym typeface="Calibri"/>
            </a:endParaRPr>
          </a:p>
        </p:txBody>
      </p:sp>
      <p:pic>
        <p:nvPicPr>
          <p:cNvPr id="592" name="Google Shape;592;p71"/>
          <p:cNvPicPr preferRelativeResize="0"/>
          <p:nvPr>
            <p:ph idx="2" type="pic"/>
          </p:nvPr>
        </p:nvPicPr>
        <p:blipFill rotWithShape="1">
          <a:blip r:embed="rId3">
            <a:alphaModFix/>
          </a:blip>
          <a:srcRect b="1559" l="0" r="0" t="1559"/>
          <a:stretch/>
        </p:blipFill>
        <p:spPr>
          <a:xfrm>
            <a:off x="389250" y="195275"/>
            <a:ext cx="583640" cy="565499"/>
          </a:xfrm>
          <a:prstGeom prst="rect">
            <a:avLst/>
          </a:prstGeom>
          <a:solidFill>
            <a:srgbClr val="F2F2F2"/>
          </a:solidFill>
          <a:ln>
            <a:noFill/>
          </a:ln>
        </p:spPr>
      </p:pic>
      <p:sp>
        <p:nvSpPr>
          <p:cNvPr id="593" name="Google Shape;593;p71"/>
          <p:cNvSpPr txBox="1"/>
          <p:nvPr>
            <p:ph type="title"/>
          </p:nvPr>
        </p:nvSpPr>
        <p:spPr>
          <a:xfrm>
            <a:off x="1164825" y="195275"/>
            <a:ext cx="77541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Goals and Objectives</a:t>
            </a:r>
            <a:endParaRPr/>
          </a:p>
        </p:txBody>
      </p:sp>
      <p:sp>
        <p:nvSpPr>
          <p:cNvPr id="594" name="Google Shape;594;p71"/>
          <p:cNvSpPr txBox="1"/>
          <p:nvPr/>
        </p:nvSpPr>
        <p:spPr>
          <a:xfrm>
            <a:off x="414150" y="881550"/>
            <a:ext cx="8315700" cy="10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DataTrust will implement a machine learning solution that predicts loan risk based on key applicant information such as age, home ownership, car ownership, and other relevant factors. By analyzing these data points, the model can identify high-risk applicants more accurately and reduce the need for manual reviews—helping the bank speed up approvals and improve decision quality.</a:t>
            </a:r>
            <a:endParaRPr>
              <a:solidFill>
                <a:schemeClr val="dk1"/>
              </a:solidFill>
              <a:latin typeface="Calibri"/>
              <a:ea typeface="Calibri"/>
              <a:cs typeface="Calibri"/>
              <a:sym typeface="Calibri"/>
            </a:endParaRPr>
          </a:p>
        </p:txBody>
      </p:sp>
      <p:sp>
        <p:nvSpPr>
          <p:cNvPr id="595" name="Google Shape;595;p71"/>
          <p:cNvSpPr/>
          <p:nvPr/>
        </p:nvSpPr>
        <p:spPr>
          <a:xfrm>
            <a:off x="4393850" y="256825"/>
            <a:ext cx="4750200" cy="479700"/>
          </a:xfrm>
          <a:prstGeom prst="rect">
            <a:avLst/>
          </a:prstGeom>
          <a:solidFill>
            <a:srgbClr val="2C85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2"/>
          <p:cNvPicPr preferRelativeResize="0"/>
          <p:nvPr>
            <p:ph idx="2" type="pic"/>
          </p:nvPr>
        </p:nvPicPr>
        <p:blipFill rotWithShape="1">
          <a:blip r:embed="rId3">
            <a:alphaModFix/>
          </a:blip>
          <a:srcRect b="1559" l="0" r="0" t="1559"/>
          <a:stretch/>
        </p:blipFill>
        <p:spPr>
          <a:xfrm>
            <a:off x="389250" y="195275"/>
            <a:ext cx="583640" cy="565499"/>
          </a:xfrm>
          <a:prstGeom prst="rect">
            <a:avLst/>
          </a:prstGeom>
          <a:solidFill>
            <a:srgbClr val="F2F2F2"/>
          </a:solidFill>
          <a:ln>
            <a:noFill/>
          </a:ln>
        </p:spPr>
      </p:pic>
      <p:sp>
        <p:nvSpPr>
          <p:cNvPr id="601" name="Google Shape;601;p72"/>
          <p:cNvSpPr txBox="1"/>
          <p:nvPr>
            <p:ph type="title"/>
          </p:nvPr>
        </p:nvSpPr>
        <p:spPr>
          <a:xfrm>
            <a:off x="1164825" y="195275"/>
            <a:ext cx="7754100" cy="569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Dataset</a:t>
            </a:r>
            <a:endParaRPr/>
          </a:p>
        </p:txBody>
      </p:sp>
      <p:sp>
        <p:nvSpPr>
          <p:cNvPr id="602" name="Google Shape;602;p72"/>
          <p:cNvSpPr txBox="1"/>
          <p:nvPr/>
        </p:nvSpPr>
        <p:spPr>
          <a:xfrm>
            <a:off x="952500" y="1001325"/>
            <a:ext cx="7239000" cy="1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1100">
                <a:solidFill>
                  <a:srgbClr val="000000"/>
                </a:solidFill>
              </a:rPr>
              <a:t>Dataset</a:t>
            </a:r>
            <a:r>
              <a:rPr b="1" lang="en" sz="1100"/>
              <a:t>:</a:t>
            </a:r>
            <a:r>
              <a:rPr b="1" lang="en" sz="1100">
                <a:solidFill>
                  <a:srgbClr val="000000"/>
                </a:solidFill>
              </a:rPr>
              <a:t> Loan Prediction								</a:t>
            </a:r>
            <a:endParaRPr sz="1100">
              <a:solidFill>
                <a:srgbClr val="595959"/>
              </a:solidFill>
            </a:endParaRPr>
          </a:p>
        </p:txBody>
      </p:sp>
      <p:graphicFrame>
        <p:nvGraphicFramePr>
          <p:cNvPr id="603" name="Google Shape;603;p72"/>
          <p:cNvGraphicFramePr/>
          <p:nvPr/>
        </p:nvGraphicFramePr>
        <p:xfrm>
          <a:off x="952500" y="1270325"/>
          <a:ext cx="3000000" cy="3000000"/>
        </p:xfrm>
        <a:graphic>
          <a:graphicData uri="http://schemas.openxmlformats.org/drawingml/2006/table">
            <a:tbl>
              <a:tblPr>
                <a:noFill/>
                <a:tableStyleId>{38686C44-A1F1-4C2F-886F-EBDFF02EA456}</a:tableStyleId>
              </a:tblPr>
              <a:tblGrid>
                <a:gridCol w="2054100"/>
                <a:gridCol w="5184900"/>
              </a:tblGrid>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Id</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Unique identifier for each applicant.</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Income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Applicant's annual income (numeric value in currency).</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Age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Applicant's age in years.</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Experience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Number of years of professional experience.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Married/Single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Marital status (Married or Single).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05050">
                <a:tc>
                  <a:txBody>
                    <a:bodyPr/>
                    <a:lstStyle/>
                    <a:p>
                      <a:pPr indent="0" lvl="0" marL="0" rtl="0" algn="l">
                        <a:lnSpc>
                          <a:spcPct val="100000"/>
                        </a:lnSpc>
                        <a:spcBef>
                          <a:spcPts val="0"/>
                        </a:spcBef>
                        <a:spcAft>
                          <a:spcPts val="0"/>
                        </a:spcAft>
                        <a:buNone/>
                      </a:pPr>
                      <a:r>
                        <a:rPr b="1" lang="en" sz="1100">
                          <a:solidFill>
                            <a:srgbClr val="000000"/>
                          </a:solidFill>
                          <a:highlight>
                            <a:srgbClr val="FFFFFF"/>
                          </a:highlight>
                          <a:latin typeface="Play"/>
                          <a:ea typeface="Play"/>
                          <a:cs typeface="Play"/>
                          <a:sym typeface="Play"/>
                        </a:rPr>
                        <a:t>House_Ownership</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Play"/>
                          <a:ea typeface="Play"/>
                          <a:cs typeface="Play"/>
                          <a:sym typeface="Play"/>
                        </a:rPr>
                        <a:t>Type of house ownership (Own, Rent, or No Rent No Owned)</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133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Car_Ownership</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100">
                          <a:solidFill>
                            <a:srgbClr val="000000"/>
                          </a:solidFill>
                          <a:latin typeface="Play"/>
                          <a:ea typeface="Play"/>
                          <a:cs typeface="Play"/>
                          <a:sym typeface="Play"/>
                        </a:rPr>
                        <a:t>Whether the applicant owns a car (Yes or No).</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Profession</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Applicant’s profession.</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CITY</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City where the applicant resides.</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STATE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State where the applicant resides.</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CURRENT_JOB_YRS</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Number of years in the current job.</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268600">
                <a:tc>
                  <a:txBody>
                    <a:bodyPr/>
                    <a:lstStyle/>
                    <a:p>
                      <a:pPr indent="0" lvl="0" marL="0" rtl="0" algn="l">
                        <a:spcBef>
                          <a:spcPts val="0"/>
                        </a:spcBef>
                        <a:spcAft>
                          <a:spcPts val="0"/>
                        </a:spcAft>
                        <a:buNone/>
                      </a:pPr>
                      <a:r>
                        <a:rPr b="1" lang="en" sz="1100">
                          <a:solidFill>
                            <a:srgbClr val="000000"/>
                          </a:solidFill>
                          <a:highlight>
                            <a:srgbClr val="FFFFFF"/>
                          </a:highlight>
                          <a:latin typeface="Play"/>
                          <a:ea typeface="Play"/>
                          <a:cs typeface="Play"/>
                          <a:sym typeface="Play"/>
                        </a:rPr>
                        <a:t>CURRENT_HOUSE_YRS</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lay"/>
                          <a:ea typeface="Play"/>
                          <a:cs typeface="Play"/>
                          <a:sym typeface="Play"/>
                        </a:rPr>
                        <a:t>Number of years living in the current house.</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tcPr>
                </a:tc>
              </a:tr>
              <a:tr h="326000">
                <a:tc>
                  <a:txBody>
                    <a:bodyPr/>
                    <a:lstStyle/>
                    <a:p>
                      <a:pPr indent="0" lvl="0" marL="0" rtl="0" algn="l">
                        <a:spcBef>
                          <a:spcPts val="0"/>
                        </a:spcBef>
                        <a:spcAft>
                          <a:spcPts val="0"/>
                        </a:spcAft>
                        <a:buNone/>
                      </a:pPr>
                      <a:r>
                        <a:rPr b="1" lang="en" sz="1100">
                          <a:solidFill>
                            <a:srgbClr val="000000"/>
                          </a:solidFill>
                          <a:latin typeface="Play"/>
                          <a:ea typeface="Play"/>
                          <a:cs typeface="Play"/>
                          <a:sym typeface="Play"/>
                        </a:rPr>
                        <a:t>Risk_Flag</a:t>
                      </a:r>
                      <a:endParaRPr sz="1100">
                        <a:solidFill>
                          <a:srgbClr val="000000"/>
                        </a:solidFill>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00FF00"/>
                    </a:solidFill>
                  </a:tcPr>
                </a:tc>
                <a:tc>
                  <a:txBody>
                    <a:bodyPr/>
                    <a:lstStyle/>
                    <a:p>
                      <a:pPr indent="0" lvl="0" marL="0" rtl="0" algn="l">
                        <a:spcBef>
                          <a:spcPts val="0"/>
                        </a:spcBef>
                        <a:spcAft>
                          <a:spcPts val="0"/>
                        </a:spcAft>
                        <a:buClr>
                          <a:srgbClr val="000000"/>
                        </a:buClr>
                        <a:buSzPts val="1100"/>
                        <a:buFont typeface="Arial"/>
                        <a:buNone/>
                      </a:pPr>
                      <a:r>
                        <a:rPr lang="en" sz="1100">
                          <a:solidFill>
                            <a:srgbClr val="000000"/>
                          </a:solidFill>
                          <a:latin typeface="Play"/>
                          <a:ea typeface="Play"/>
                          <a:cs typeface="Play"/>
                          <a:sym typeface="Play"/>
                        </a:rPr>
                        <a:t>Target variable – 1 if the applicant is at risk of default, 0 if they are low risk.</a:t>
                      </a:r>
                      <a:endParaRPr sz="1100">
                        <a:latin typeface="Play"/>
                        <a:ea typeface="Play"/>
                        <a:cs typeface="Play"/>
                        <a:sym typeface="Play"/>
                      </a:endParaRPr>
                    </a:p>
                  </a:txBody>
                  <a:tcPr marT="91425" marB="0" marR="91425" marL="91425">
                    <a:lnL cap="flat" cmpd="sng" w="9525">
                      <a:solidFill>
                        <a:srgbClr val="595959"/>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595959"/>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3"/>
          <p:cNvSpPr/>
          <p:nvPr/>
        </p:nvSpPr>
        <p:spPr>
          <a:xfrm>
            <a:off x="13875" y="0"/>
            <a:ext cx="5039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9" name="Google Shape;609;p73"/>
          <p:cNvSpPr txBox="1"/>
          <p:nvPr>
            <p:ph type="title"/>
          </p:nvPr>
        </p:nvSpPr>
        <p:spPr>
          <a:xfrm>
            <a:off x="616875" y="1645100"/>
            <a:ext cx="3833400" cy="1250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400">
                <a:solidFill>
                  <a:schemeClr val="lt1"/>
                </a:solidFill>
              </a:rPr>
              <a:t>Exploratory Data Analysis</a:t>
            </a:r>
            <a:endParaRPr sz="3400">
              <a:solidFill>
                <a:schemeClr val="lt1"/>
              </a:solidFill>
            </a:endParaRPr>
          </a:p>
        </p:txBody>
      </p:sp>
      <p:sp>
        <p:nvSpPr>
          <p:cNvPr id="610" name="Google Shape;610;p73"/>
          <p:cNvSpPr txBox="1"/>
          <p:nvPr>
            <p:ph idx="1" type="body"/>
          </p:nvPr>
        </p:nvSpPr>
        <p:spPr>
          <a:xfrm>
            <a:off x="5217182" y="161925"/>
            <a:ext cx="1752600" cy="13908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Descriptive Statistics</a:t>
            </a:r>
            <a:endParaRPr sz="2500"/>
          </a:p>
        </p:txBody>
      </p:sp>
      <p:sp>
        <p:nvSpPr>
          <p:cNvPr id="611" name="Google Shape;611;p73"/>
          <p:cNvSpPr txBox="1"/>
          <p:nvPr>
            <p:ph idx="6" type="body"/>
          </p:nvPr>
        </p:nvSpPr>
        <p:spPr>
          <a:xfrm>
            <a:off x="7251044" y="1876425"/>
            <a:ext cx="1752600" cy="13908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Univariate Analysis</a:t>
            </a:r>
            <a:endParaRPr sz="2500"/>
          </a:p>
        </p:txBody>
      </p:sp>
      <p:sp>
        <p:nvSpPr>
          <p:cNvPr id="612" name="Google Shape;612;p73"/>
          <p:cNvSpPr txBox="1"/>
          <p:nvPr>
            <p:ph idx="6" type="body"/>
          </p:nvPr>
        </p:nvSpPr>
        <p:spPr>
          <a:xfrm>
            <a:off x="5217175" y="3738800"/>
            <a:ext cx="1752600" cy="1095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sz="2500"/>
              <a:t>Multi</a:t>
            </a:r>
            <a:r>
              <a:rPr lang="en" sz="2500"/>
              <a:t>variate Analysis</a:t>
            </a:r>
            <a:endParaRPr sz="2500"/>
          </a:p>
        </p:txBody>
      </p:sp>
      <p:sp>
        <p:nvSpPr>
          <p:cNvPr id="613" name="Google Shape;613;p73"/>
          <p:cNvSpPr/>
          <p:nvPr/>
        </p:nvSpPr>
        <p:spPr>
          <a:xfrm>
            <a:off x="616875" y="2784500"/>
            <a:ext cx="2408700" cy="11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4"/>
          <p:cNvSpPr txBox="1"/>
          <p:nvPr>
            <p:ph type="title"/>
          </p:nvPr>
        </p:nvSpPr>
        <p:spPr>
          <a:xfrm>
            <a:off x="278600" y="832950"/>
            <a:ext cx="2997900" cy="1257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Risk Distribution</a:t>
            </a:r>
            <a:endParaRPr/>
          </a:p>
        </p:txBody>
      </p:sp>
      <p:sp>
        <p:nvSpPr>
          <p:cNvPr id="619" name="Google Shape;619;p74"/>
          <p:cNvSpPr txBox="1"/>
          <p:nvPr>
            <p:ph type="title"/>
          </p:nvPr>
        </p:nvSpPr>
        <p:spPr>
          <a:xfrm>
            <a:off x="278600" y="2032375"/>
            <a:ext cx="3503400" cy="2319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0" lang="en" sz="1400"/>
              <a:t>The pie chart showing a s</a:t>
            </a:r>
            <a:r>
              <a:rPr b="0" lang="en" sz="1400"/>
              <a:t>ignificant class imbalance in the Risk Flag variable, which will be used as the target in a loan prediction machine learning model. The majority </a:t>
            </a:r>
            <a:r>
              <a:rPr lang="en" sz="1400">
                <a:solidFill>
                  <a:srgbClr val="FF0000"/>
                </a:solidFill>
              </a:rPr>
              <a:t>(87.7%)</a:t>
            </a:r>
            <a:r>
              <a:rPr lang="en" sz="1400">
                <a:solidFill>
                  <a:srgbClr val="980000"/>
                </a:solidFill>
              </a:rPr>
              <a:t> </a:t>
            </a:r>
            <a:r>
              <a:rPr b="0" lang="en" sz="1400"/>
              <a:t>of customers are classified as "Not Risk", while only </a:t>
            </a:r>
            <a:r>
              <a:rPr lang="en" sz="1400">
                <a:solidFill>
                  <a:srgbClr val="FF0000"/>
                </a:solidFill>
              </a:rPr>
              <a:t>12.3% fall into the "Risk"</a:t>
            </a:r>
            <a:r>
              <a:rPr b="0" lang="en" sz="1400">
                <a:solidFill>
                  <a:srgbClr val="FF0000"/>
                </a:solidFill>
              </a:rPr>
              <a:t> </a:t>
            </a:r>
            <a:r>
              <a:rPr b="0" lang="en" sz="1400"/>
              <a:t>category.</a:t>
            </a:r>
            <a:endParaRPr b="0" sz="1400"/>
          </a:p>
          <a:p>
            <a:pPr indent="0" lvl="0" marL="0" rtl="0" algn="l">
              <a:spcBef>
                <a:spcPts val="0"/>
              </a:spcBef>
              <a:spcAft>
                <a:spcPts val="0"/>
              </a:spcAft>
              <a:buNone/>
            </a:pPr>
            <a:r>
              <a:rPr b="0" lang="en" sz="1400"/>
              <a:t>This risk figure is quite high and can affect banking finances, because according to the Financial Services Authority (OJK), a bank is considered healthy if the</a:t>
            </a:r>
            <a:r>
              <a:rPr lang="en" sz="1400">
                <a:solidFill>
                  <a:srgbClr val="980000"/>
                </a:solidFill>
              </a:rPr>
              <a:t> </a:t>
            </a:r>
            <a:r>
              <a:rPr lang="en" sz="1400">
                <a:solidFill>
                  <a:srgbClr val="FF0000"/>
                </a:solidFill>
              </a:rPr>
              <a:t>Non-Performing Loan (NPL) ratio is below 5%. </a:t>
            </a:r>
            <a:endParaRPr sz="1400">
              <a:solidFill>
                <a:srgbClr val="FF0000"/>
              </a:solidFill>
            </a:endParaRPr>
          </a:p>
        </p:txBody>
      </p:sp>
      <p:pic>
        <p:nvPicPr>
          <p:cNvPr id="620" name="Google Shape;620;p74" title="download.png"/>
          <p:cNvPicPr preferRelativeResize="0"/>
          <p:nvPr/>
        </p:nvPicPr>
        <p:blipFill rotWithShape="1">
          <a:blip r:embed="rId3">
            <a:alphaModFix/>
          </a:blip>
          <a:srcRect b="0" l="0" r="0" t="14015"/>
          <a:stretch/>
        </p:blipFill>
        <p:spPr>
          <a:xfrm>
            <a:off x="4049700" y="762000"/>
            <a:ext cx="4869275" cy="318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5"/>
          <p:cNvSpPr txBox="1"/>
          <p:nvPr>
            <p:ph type="ctrTitle"/>
          </p:nvPr>
        </p:nvSpPr>
        <p:spPr>
          <a:xfrm>
            <a:off x="202225" y="2819649"/>
            <a:ext cx="8640300" cy="515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700">
                <a:solidFill>
                  <a:schemeClr val="accent5"/>
                </a:solidFill>
              </a:rPr>
              <a:t>Data Distribution</a:t>
            </a:r>
            <a:endParaRPr sz="2700">
              <a:solidFill>
                <a:schemeClr val="accent5"/>
              </a:solidFill>
            </a:endParaRPr>
          </a:p>
        </p:txBody>
      </p:sp>
      <p:sp>
        <p:nvSpPr>
          <p:cNvPr id="626" name="Google Shape;626;p75"/>
          <p:cNvSpPr txBox="1"/>
          <p:nvPr>
            <p:ph idx="1" type="subTitle"/>
          </p:nvPr>
        </p:nvSpPr>
        <p:spPr>
          <a:xfrm>
            <a:off x="278606" y="3685941"/>
            <a:ext cx="8640300" cy="413100"/>
          </a:xfrm>
          <a:prstGeom prst="rect">
            <a:avLst/>
          </a:prstGeom>
        </p:spPr>
        <p:txBody>
          <a:bodyPr anchorCtr="0" anchor="t" bIns="34275" lIns="68575" spcFirstLastPara="1" rIns="68575" wrap="square" tIns="34275">
            <a:normAutofit fontScale="85000" lnSpcReduction="20000"/>
          </a:bodyPr>
          <a:lstStyle/>
          <a:p>
            <a:pPr indent="0" lvl="0" marL="0" rtl="0" algn="ctr">
              <a:spcBef>
                <a:spcPts val="800"/>
              </a:spcBef>
              <a:spcAft>
                <a:spcPts val="0"/>
              </a:spcAft>
              <a:buNone/>
            </a:pPr>
            <a:r>
              <a:rPr lang="en"/>
              <a:t>Most applicants are </a:t>
            </a:r>
            <a:r>
              <a:rPr b="1" lang="en">
                <a:solidFill>
                  <a:srgbClr val="FFFF00"/>
                </a:solidFill>
              </a:rPr>
              <a:t>single, rent their homes, and do not own a car.</a:t>
            </a:r>
            <a:r>
              <a:rPr lang="en"/>
              <a:t> Only a small portion are married, own houses, or have a car.</a:t>
            </a:r>
            <a:endParaRPr/>
          </a:p>
        </p:txBody>
      </p:sp>
      <p:pic>
        <p:nvPicPr>
          <p:cNvPr id="627" name="Google Shape;627;p75" title="download (37).png"/>
          <p:cNvPicPr preferRelativeResize="0"/>
          <p:nvPr/>
        </p:nvPicPr>
        <p:blipFill rotWithShape="1">
          <a:blip r:embed="rId3">
            <a:alphaModFix/>
          </a:blip>
          <a:srcRect b="0" l="0" r="0" t="7080"/>
          <a:stretch/>
        </p:blipFill>
        <p:spPr>
          <a:xfrm>
            <a:off x="384575" y="559025"/>
            <a:ext cx="8275575" cy="201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MSFT_Color_1">
      <a:dk1>
        <a:srgbClr val="32363F"/>
      </a:dk1>
      <a:lt1>
        <a:srgbClr val="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